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6" r:id="rId2"/>
    <p:sldId id="257" r:id="rId3"/>
    <p:sldId id="260" r:id="rId4"/>
    <p:sldId id="259" r:id="rId5"/>
    <p:sldId id="275" r:id="rId6"/>
    <p:sldId id="276" r:id="rId7"/>
    <p:sldId id="277" r:id="rId8"/>
    <p:sldId id="278" r:id="rId9"/>
    <p:sldId id="274" r:id="rId10"/>
    <p:sldId id="262" r:id="rId11"/>
    <p:sldId id="267" r:id="rId12"/>
    <p:sldId id="261" r:id="rId13"/>
    <p:sldId id="263" r:id="rId14"/>
    <p:sldId id="264" r:id="rId15"/>
    <p:sldId id="265" r:id="rId16"/>
    <p:sldId id="266" r:id="rId17"/>
    <p:sldId id="268" r:id="rId18"/>
    <p:sldId id="270" r:id="rId19"/>
    <p:sldId id="271" r:id="rId20"/>
    <p:sldId id="272" r:id="rId21"/>
    <p:sldId id="279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9104" autoAdjust="0"/>
  </p:normalViewPr>
  <p:slideViewPr>
    <p:cSldViewPr snapToGrid="0">
      <p:cViewPr varScale="1">
        <p:scale>
          <a:sx n="46" d="100"/>
          <a:sy n="46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523BD-DDD1-4D54-9C66-B325710DE73D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57924-155D-4578-A28E-E92FA682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4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57924-155D-4578-A28E-E92FA682CE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8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5955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49855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8261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422095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34172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419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91669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81420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0338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92775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68091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5596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27940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28697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849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16605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68423"/>
      </p:ext>
    </p:extLst>
  </p:cSld>
  <p:clrMapOvr>
    <a:masterClrMapping/>
  </p:clrMapOvr>
  <p:transition>
    <p:wipe/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A876B2-A58C-4FFD-A52D-0A8831B7E727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807E237-ABEA-4268-A38C-C9A98ED62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>
    <p:wipe/>
    <p:sndAc>
      <p:stSnd>
        <p:snd r:embed="rId19" name="whoosh.wav"/>
      </p:stSnd>
    </p:sndAc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ic.photo-aks.com/photo/animals/bird/pigeon/large/%d9%be%d8%b1%d9%88%d8%a7%d8%b2-%da%a9%d8%a8%d9%88%d8%aa%d8%b1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39"/>
            <a:ext cx="12191999" cy="69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8004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3113" y="0"/>
            <a:ext cx="2521756" cy="1596177"/>
          </a:xfrm>
        </p:spPr>
        <p:txBody>
          <a:bodyPr>
            <a:normAutofit/>
          </a:bodyPr>
          <a:lstStyle/>
          <a:p>
            <a:r>
              <a:rPr lang="fa-IR" sz="44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«معانی کلمات »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10343"/>
            <a:ext cx="10363826" cy="574765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                 شاخسار  :              جایی که درختان پر از شاخ  و برگ  زیادی داشته باشد     .                                                                                                                                                                                 بامک   :  بام کوچک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درماندن   :   ماندن     ،    گرفتار  شدن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عجز   : ناتوانی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        برزن    :   محله  ،  کوی        ، کوچه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         توش   :  توشه  ،  خوراک  ،  طعام  ،  اندوخته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دمساز    :   موافق     ،  همدم     ، سازگار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8434" name="Picture 2" descr="C:\Users\Sanam\Desktop\q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9221"/>
            <a:ext cx="5418973" cy="486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4949" y="391887"/>
            <a:ext cx="11207931" cy="6061164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باز  :   نام پرنده ای است ، شکاری              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فتنه    :  عذاب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بن  :  پایه  ، اساس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برومند     :  بارور  ،  با ثمر  ، پر  بار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026" name="Picture 2" descr="D: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43599" cy="68629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4467460"/>
          </a:xfrm>
        </p:spPr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-چرا  گیتی  به  چشم  کبوتر بچه   تاریک  شد   ؟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به نظر شما کبوتر  بچه  ممکن  است  چه  پاسخی    به  پند      مادر     بدهد   ؟؟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پیام                    اصلی            درس                    چیست             ؟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fa-IR" sz="2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852599" y="246222"/>
            <a:ext cx="2518117" cy="1955409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33749"/>
          </a:xfrm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sz="4400" dirty="0" smtClean="0">
                <a:solidFill>
                  <a:schemeClr val="bg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               خود ارزیابی</a:t>
            </a:r>
            <a:endParaRPr lang="en-US" sz="4400" dirty="0">
              <a:solidFill>
                <a:schemeClr val="bg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1026" name="Picture 2" descr="C:\Users\Sanam\Desktop\Darman-Self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017" y="2687374"/>
            <a:ext cx="2696818" cy="3859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628524"/>
      </p:ext>
    </p:extLst>
  </p:cSld>
  <p:clrMapOvr>
    <a:masterClrMapping/>
  </p:clrMapOvr>
  <p:transition>
    <p:zoom dir="in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2214694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sz="40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«دانش های زبانی و ادبی   »</a:t>
            </a: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نکته  اول   :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5395" y="2286000"/>
            <a:ext cx="10533017" cy="402336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به جمله های زیر   توجه نمایید   :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زهرا     آمد  .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دوستم   سیب را خورد   .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علی کیف را از بازار خرید   .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برادرم  توپ  را به  علی داد   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2053" name="Picture 5" descr="پرواز کبوتر dove in sky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672" y="316638"/>
            <a:ext cx="6897214" cy="6136413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09452" y="222069"/>
            <a:ext cx="10781211" cy="6387737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همانطور که پیش    تر   گفتیم « فعل  » ، اصلی  ترین  بخش  یک   جمله  است      . برخی از فعل ها   مانند   فعل  «آمد» فقط  با  نهاد  ، جمله ای می سازند  که معنی  کاملی  دارند  .بعضی دیگر  مانند فعل  « خورد»   با گرفتن  مفعول  ، جمله ی کاملی  می سازند . گروهی  نیز  مانند   فعل  « خرید  و  داد  »  علاوه   بر    نهاد و مفعول ، بخش دیگری  میگیرند   . به این بخش که برای کامل شدن   معنای جمله   آمده است  ، </a:t>
            </a: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«متمم »</a:t>
            </a: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 می گویند  .متمم در جمله   سوم    « بازار »  و متمم در جمله  چهارم   « احسان  »  است . کلمه  هایی  مانند   «  از ، به ،  در     و ...»  قبل از متمم به  کار میروند    و نشانه  متمم  هستند  .  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63039" y="3370221"/>
          <a:ext cx="8213636" cy="2669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3409"/>
                <a:gridCol w="2053409"/>
                <a:gridCol w="2053409"/>
                <a:gridCol w="2053409"/>
              </a:tblGrid>
              <a:tr h="496388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فعل</a:t>
                      </a:r>
                      <a:endParaRPr lang="en-US" sz="3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متمم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مفعول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نهاد</a:t>
                      </a:r>
                      <a:endParaRPr lang="en-US" sz="3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</a:tr>
              <a:tr h="496388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آمد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latin typeface="IranNastaliq" pitchFamily="18" charset="0"/>
                          <a:cs typeface="IranNastaliq" pitchFamily="18" charset="0"/>
                        </a:rPr>
                        <a:t>-</a:t>
                      </a:r>
                      <a:endParaRPr lang="en-US" sz="2400" dirty="0"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زهرا</a:t>
                      </a:r>
                      <a:endParaRPr lang="en-US" sz="3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</a:tr>
              <a:tr h="496388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خورد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latin typeface="IranNastaliq" pitchFamily="18" charset="0"/>
                          <a:cs typeface="IranNastaliq" pitchFamily="18" charset="0"/>
                        </a:rPr>
                        <a:t>-</a:t>
                      </a:r>
                      <a:endParaRPr lang="en-US" sz="2400" dirty="0"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سیب-را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دوستم 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</a:tr>
              <a:tr h="496388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خرید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از  -   بازار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کیف - را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رامین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</a:tr>
              <a:tr h="496388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داد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به  -  احسان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latin typeface="IranNastaliq" pitchFamily="18" charset="0"/>
                          <a:cs typeface="IranNastaliq" pitchFamily="18" charset="0"/>
                        </a:rPr>
                        <a:t>ت</a:t>
                      </a:r>
                      <a:r>
                        <a:rPr lang="fa-I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وپ  -  را 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برادرم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38" y="213569"/>
            <a:ext cx="10364451" cy="1596177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نکته    دوم   :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26836" y="1606731"/>
            <a:ext cx="10363826" cy="466344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به این بیت توجه کنید  :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نمودش بس   که دور  ان  راه  نزدیک                                                                                                                                                           شدش  گیتی   به  پیش   چشم پیش  تاریک</a:t>
            </a:r>
          </a:p>
          <a:p>
            <a:pPr algn="r">
              <a:lnSpc>
                <a:spcPct val="150000"/>
              </a:lnSpc>
              <a:buFontTx/>
              <a:buChar char="-"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اگر شعر را به نثر   بر گردانیم  ، احتمالا    این گونه      خواهید داشت    :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آن راه نزدیک  ، آنقدر  دور به نظر ش رسیید  که گیتی « دنیا » پیش چشم او تاریک شد . 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میبینید که قسمت های مختلف شعر وقتی به نثر تبدیل  میگردند ، جا به جا میشوند  .در جمله « گیتی  پیش چشم او تاریک شد » فعل در پایان جمله قرارمی  گیرد    اما در شعر بیت اول  منتقل شده است . این  </a:t>
            </a:r>
            <a:r>
              <a:rPr lang="fa-IR" sz="2800" dirty="0" smtClean="0">
                <a:solidFill>
                  <a:schemeClr val="accent4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جا به جایی در  شعر و نثر   ادبی    </a:t>
            </a: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بر زیبایی سخن می افزاید  . 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>
    <p:comb dir="vert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963" y="0"/>
            <a:ext cx="10364451" cy="1449977"/>
          </a:xfrm>
        </p:spPr>
        <p:txBody>
          <a:bodyPr>
            <a:normAutofit/>
          </a:bodyPr>
          <a:lstStyle/>
          <a:p>
            <a:pPr algn="r"/>
            <a:r>
              <a:rPr lang="fa-IR" sz="44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«فعالیت های نوشتاری »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70709" y="1358538"/>
            <a:ext cx="10506891" cy="4976948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1.در بیت های زیر متمم را مشخص کنید و بنویسید :</a:t>
            </a:r>
          </a:p>
          <a:p>
            <a:pPr algn="r">
              <a:lnSpc>
                <a:spcPct val="150000"/>
              </a:lnSpc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پرید از شاخکی بر شاخساری                                                                                             گذشت از بامکی بر  جویباری </a:t>
            </a:r>
          </a:p>
          <a:p>
            <a:pPr algn="r">
              <a:lnSpc>
                <a:spcPct val="150000"/>
              </a:lnSpc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ز    وحشت  ، سست شد  بر جای   ناگاه                                         ز  رنج  خستگی  در ماند  در  راه    </a:t>
            </a:r>
          </a:p>
          <a:p>
            <a:pPr algn="r">
              <a:lnSpc>
                <a:spcPct val="150000"/>
              </a:lnSpc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در بیت اول  :  شاخکی  ،  شاخساری  ، بامکی  ، جوکناری </a:t>
            </a:r>
          </a:p>
          <a:p>
            <a:pPr algn="r">
              <a:lnSpc>
                <a:spcPct val="150000"/>
              </a:lnSpc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در بیت دوم :  وحشت ، جای  ،  رنج  ، راه  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074" name="AutoShape 2" descr="http://www.momtaznews.com/wp-content/uploads/2012/08/زیبا-72.jpg"/>
          <p:cNvSpPr>
            <a:spLocks noChangeAspect="1" noChangeArrowheads="1"/>
          </p:cNvSpPr>
          <p:nvPr/>
        </p:nvSpPr>
        <p:spPr bwMode="auto">
          <a:xfrm>
            <a:off x="63500" y="-136525"/>
            <a:ext cx="6667500" cy="500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://www.momtaznews.com/wp-content/uploads/2012/08/زیبا-72.jpg"/>
          <p:cNvSpPr>
            <a:spLocks noChangeAspect="1" noChangeArrowheads="1"/>
          </p:cNvSpPr>
          <p:nvPr/>
        </p:nvSpPr>
        <p:spPr bwMode="auto">
          <a:xfrm>
            <a:off x="63500" y="-136525"/>
            <a:ext cx="6667500" cy="500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 descr="C:\Users\Sanam\Desktop\1419927651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764" y="768532"/>
            <a:ext cx="3567792" cy="522732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22070"/>
            <a:ext cx="10363826" cy="556913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دو  واژه  کوتاه شده  از متن درس   پیدا کنید  و  شکل  کامل  آن را در جدول  زیر  ، مانند  نمونه بنویسید   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22022" y="1581815"/>
          <a:ext cx="5483498" cy="28856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1749"/>
                <a:gridCol w="2741749"/>
              </a:tblGrid>
              <a:tr h="845948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کامل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کوتاه</a:t>
                      </a:r>
                      <a:r>
                        <a:rPr lang="fa-IR" sz="28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 شده 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</a:tr>
              <a:tr h="679911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افتاد 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فتاد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</a:tr>
              <a:tr h="679911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توشه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توش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</a:tr>
              <a:tr h="679911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گاه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گه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1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8640" y="2367092"/>
            <a:ext cx="10728960" cy="4308028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با توجه به معنی ، املای صحیح کلمات  را انتخاب  کنید  .</a:t>
            </a:r>
          </a:p>
          <a:p>
            <a:pPr algn="r">
              <a:buNone/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        الف ) هجوم                                                حجوم                                                  =           حمله                 </a:t>
            </a:r>
          </a:p>
          <a:p>
            <a:pPr algn="r">
              <a:buNone/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ب  )     اجز                                            عجز                                                                                =    نا توانی            </a:t>
            </a:r>
          </a:p>
          <a:p>
            <a:pPr algn="r">
              <a:buNone/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یک   کفعول  و  متمم  از  صفحه  نخست  درس  پنجم  ،  پیدا  کنید  و  جمله  های آن را  بنویسید  .</a:t>
            </a:r>
          </a:p>
          <a:p>
            <a:pPr algn="r">
              <a:buNone/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مفعول  : تصمیم گرفتم      </a:t>
            </a:r>
            <a:r>
              <a:rPr lang="fa-IR" sz="3200" u="sng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قلبم    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   را بدهم به مادرم  </a:t>
            </a:r>
          </a:p>
          <a:p>
            <a:pPr algn="r">
              <a:buNone/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متمم  :  این طور  شد که به      </a:t>
            </a:r>
            <a:r>
              <a:rPr lang="fa-IR" sz="3200" u="sng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خودم  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  گفتم   :  دیگر  انتخاب  کردن بس است .                                  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300445" y="365760"/>
          <a:ext cx="10781211" cy="1798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81211"/>
              </a:tblGrid>
              <a:tr h="1332411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buFontTx/>
                        <a:buChar char="-"/>
                      </a:pPr>
                      <a:r>
                        <a:rPr lang="fa-IR" sz="2800" i="0" dirty="0" smtClean="0">
                          <a:solidFill>
                            <a:schemeClr val="bg1"/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کلمه های مخفف (کوتاه شده )  معمولا  به همان  صورتی که</a:t>
                      </a:r>
                      <a:r>
                        <a:rPr lang="fa-IR" sz="2800" i="0" baseline="0" dirty="0" smtClean="0">
                          <a:solidFill>
                            <a:schemeClr val="bg1"/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  تلفظ  و  شنیده  میشوند  ، باید  نوشته  شوند  .</a:t>
                      </a:r>
                    </a:p>
                    <a:p>
                      <a:pPr algn="r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800" i="0" baseline="0" dirty="0" smtClean="0">
                          <a:solidFill>
                            <a:schemeClr val="bg1"/>
                          </a:solidFill>
                          <a:latin typeface="IranNastaliq" pitchFamily="18" charset="0"/>
                          <a:cs typeface="IranNastaliq" pitchFamily="18" charset="0"/>
                        </a:rPr>
                        <a:t>  بعضی از کلمات  دو  املایی اند   ؛ یعنی  به  دو  شکل  نوشته  می  شوند    ، مانند : جرئت ،  جرأت   -  هیئت ، هیأت 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IranNastaliq" pitchFamily="18" charset="0"/>
                        <a:cs typeface="IranNastaliq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733212" y="3179617"/>
            <a:ext cx="326571" cy="313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42265" y="3179617"/>
            <a:ext cx="365760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12679" y="3905794"/>
            <a:ext cx="365760" cy="326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85509" y="3928015"/>
            <a:ext cx="339634" cy="313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/>
          <p:cNvSpPr/>
          <p:nvPr/>
        </p:nvSpPr>
        <p:spPr>
          <a:xfrm>
            <a:off x="3483429" y="3016332"/>
            <a:ext cx="1084217" cy="600891"/>
          </a:xfrm>
          <a:prstGeom prst="lightningBol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>
            <a:off x="6004560" y="2997926"/>
            <a:ext cx="992777" cy="731520"/>
          </a:xfrm>
          <a:prstGeom prst="lightningBol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pPr lvl="8" algn="ctr">
              <a:lnSpc>
                <a:spcPct val="150000"/>
              </a:lnSpc>
              <a:buNone/>
            </a:pPr>
            <a:r>
              <a:rPr lang="fa-IR" sz="185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حکایت   </a:t>
            </a:r>
          </a:p>
          <a:p>
            <a:pPr lvl="8" algn="ctr">
              <a:lnSpc>
                <a:spcPct val="150000"/>
              </a:lnSpc>
            </a:pPr>
            <a:r>
              <a:rPr lang="fa-IR" sz="80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دعای   مادر   </a:t>
            </a:r>
            <a:endParaRPr lang="en-US" sz="13800" dirty="0">
              <a:solidFill>
                <a:schemeClr val="accent4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32770" name="Picture 2" descr="C:\Users\Sanam\Desktop\dastan-doaye-mada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650887"/>
            <a:ext cx="4833256" cy="320711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95" y="438214"/>
            <a:ext cx="10364451" cy="3618631"/>
          </a:xfrm>
        </p:spPr>
        <p:txBody>
          <a:bodyPr>
            <a:noAutofit/>
          </a:bodyPr>
          <a:lstStyle/>
          <a:p>
            <a:r>
              <a:rPr lang="fa-IR" sz="166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 علم زندگانی</a:t>
            </a:r>
            <a:endParaRPr lang="en-US" sz="115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078467" y="3440079"/>
            <a:ext cx="6666963" cy="1476776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fa-IR" sz="7200" dirty="0"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17600" b="1" dirty="0">
                <a:latin typeface="IranNastaliq" panose="02020505000000020003" pitchFamily="18" charset="0"/>
                <a:cs typeface="IranNastaliq" panose="02020505000000020003" pitchFamily="18" charset="0"/>
              </a:rPr>
              <a:t>درس </a:t>
            </a:r>
            <a:r>
              <a:rPr lang="fa-IR" sz="17600" b="1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ششم</a:t>
            </a:r>
          </a:p>
          <a:p>
            <a:pPr algn="r"/>
            <a:r>
              <a:rPr lang="fa-IR" sz="17600" b="1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بهار علیزاده کلاس 7/6 </a:t>
            </a:r>
          </a:p>
          <a:p>
            <a:pPr algn="r"/>
            <a:r>
              <a:rPr lang="fa-IR" sz="17600" b="1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خانم خواجوی</a:t>
            </a:r>
            <a:endParaRPr lang="en-US" sz="17600" b="1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42467" y="5026887"/>
            <a:ext cx="257578" cy="2579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7" y="3157695"/>
            <a:ext cx="2307464" cy="3296376"/>
          </a:xfrm>
          <a:prstGeom prst="rect">
            <a:avLst/>
          </a:prstGeom>
        </p:spPr>
      </p:pic>
      <p:sp>
        <p:nvSpPr>
          <p:cNvPr id="9" name="Heart 8"/>
          <p:cNvSpPr/>
          <p:nvPr/>
        </p:nvSpPr>
        <p:spPr>
          <a:xfrm>
            <a:off x="3621110" y="4304714"/>
            <a:ext cx="345979" cy="295421"/>
          </a:xfrm>
          <a:prstGeom prst="hear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10" name="Heart 9"/>
          <p:cNvSpPr/>
          <p:nvPr/>
        </p:nvSpPr>
        <p:spPr>
          <a:xfrm>
            <a:off x="5331655" y="4517070"/>
            <a:ext cx="326465" cy="288813"/>
          </a:xfrm>
          <a:prstGeom prst="hear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3311383" y="5444197"/>
            <a:ext cx="309727" cy="309489"/>
          </a:xfrm>
          <a:prstGeom prst="hear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4389120" y="5824025"/>
            <a:ext cx="323557" cy="281353"/>
          </a:xfrm>
          <a:prstGeom prst="hear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5658120" y="5753686"/>
            <a:ext cx="278446" cy="240160"/>
          </a:xfrm>
          <a:prstGeom prst="hear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14980"/>
      </p:ext>
    </p:extLst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7017" y="522513"/>
            <a:ext cx="10650583" cy="6165669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از بایزید بسطامی ، رحمة الله  علیه  ، پرسیدند  که از ابتدای  کار تو  چگونه  بود  ؟ گفت  : من  ده  ساله  بودم  ، شب  از  عبادت  خوابم  نمیبرد  .</a:t>
            </a:r>
          </a:p>
          <a:p>
            <a:pPr algn="r">
              <a:lnSpc>
                <a:spcPct val="150000"/>
              </a:lnSpc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شبی مادرم از من  در خواست کرد که امشب سرد  است ، نزد  من  بخسب  .  مخالفت با خواهش مادرم  برایم   دشوار بود  ؛ پذیرفتم .  آن شب  هیچ  خوابم  نبرد   و  از  نماز  شب  باز  ماندم  .یک دست بر   دست   مادر  نهاده بودم  و  یک  دست  زیر  سر  مادر  داشتم. 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  آن  شب  هزار  قل هو  الله  احد  خوانده  بود م. آن دست که زیر زسر مادرم  بود ، خون  اندر آن خشک  شده  بود  .گفتم  :« ای   تن  ، رنج  بهر  خدای  بکش ».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چون  مادرم  چنان  دید ، دعا  کرد  و  گفت   :« یا  رب  ،  تو  از  وی  خشنودی  باش  و  درجتش    ، درجه  اولیا  گردان  ».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دعای  مادرم در حق من  مستجاب  شد  و  مرا   بدین   جای  رسانید    . </a:t>
            </a:r>
          </a:p>
          <a:p>
            <a:pPr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«بستان العارفین»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9113" y="159027"/>
            <a:ext cx="10999304" cy="646706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نزد   من بخسب        :  </a:t>
            </a: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پیش    من  بخواب   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از  نماز  شب  بازماندم     :  </a:t>
            </a: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نتوانستم     نماز   شب  بخوانم.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هیچ  :       </a:t>
            </a: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ا صلا  ، بد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خون    اندر  آن    خشک   شده   بود      :   </a:t>
            </a: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خون   در  رگم   جریان   نداشت   و  بدون    حرکت   مانده   بود  .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خشک  شدن  خون  </a:t>
            </a: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:   بی  حس  و  حرکت  شدن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یا رب ، تو از وی  خشنود باش   و  درجتش ، درجه  اولیا گردان   :</a:t>
            </a: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 خداوندا  تو  از پسرم ر   اضی  باش  و  اورا  در  درجه  و  مقام    عارفان  قرار   بده  .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اولیا   :               </a:t>
            </a: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عارفان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دعای مادرم در  حق  من مستجاب  شد  ومرا  بدین  جای رسانید  : </a:t>
            </a: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دعای  مادر  من  درباره ی من  پذیرفته شد  و  من  به  این درجه  از  عرفان  رسیده  ام  .    </a:t>
            </a: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در  حق  من  </a:t>
            </a: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:  درباره ی من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7" name="Picture 2" descr="http://8pic.ir/images/pq5hpzw4fmkkqsocorl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14511" cy="227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748" y="352906"/>
            <a:ext cx="5021118" cy="6312937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sz="8800" dirty="0" smtClean="0">
                <a:solidFill>
                  <a:schemeClr val="accent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موفق  و  پیروز  باشید</a:t>
            </a:r>
            <a:br>
              <a:rPr lang="fa-IR" sz="8800" dirty="0" smtClean="0">
                <a:solidFill>
                  <a:schemeClr val="accent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8800" dirty="0" smtClean="0">
                <a:solidFill>
                  <a:schemeClr val="accent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                   </a:t>
            </a:r>
            <a:r>
              <a:rPr lang="fa-IR" sz="6000" dirty="0" smtClean="0">
                <a:solidFill>
                  <a:schemeClr val="accent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بهار علیزاده </a:t>
            </a:r>
            <a:r>
              <a:rPr lang="fa-IR" sz="2000" dirty="0" smtClean="0">
                <a:solidFill>
                  <a:schemeClr val="accent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33794" name="Picture 2" descr="D:\_Desktop\sanam\عکس\کارتونی یکی دوتایی\avatar21881_11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6230970" cy="685406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65760" y="211016"/>
            <a:ext cx="11418277" cy="6372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                کبوتر    بچه ای       با    شوق     پرواز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به               جرئت             کرد      روزی           بال      و پر   باز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پرید           از             شاخکی               بر  شاخساری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گذشت    از بامکی     بر     جو           کناری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نمودش    بس   که دور   آن      راه   نزدیک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شدش  گیتی   به   پیش   چشم   ،  تاریک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ز           وحشت      ، سست شد  بر جای    ، ناگاه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ز               رنج   خستگی      درماند              در راه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فتاد   از    پای ، کرد ا    ز عجز     فریاد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ز         شاخی     مادرش   آواز     در    داد :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«تو   را    پرواز بس      زود است    و دشوار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ز  نوکاران       که     خواهد        کار     بسیار     ؟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هنوزت       نیست پای     برزن    و بام                                                                                                                                                                                                                                                                                     هنوزت   نوبت   خواب   است آرام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تو   را   توش    هنر   می باید     اندوخت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حدیث      زندگی   میباید   آموخت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بباید     هر  دو   پا  محکم      نهادن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از           آن        پس    فکر      بر    پای  ایستادن          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21505" name="Picture 1" descr="C:\Users\Sanam\Desktop\dove-fly(photo-aks.com)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3070" y="665899"/>
            <a:ext cx="3429000" cy="4880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7934762"/>
      </p:ext>
    </p:extLst>
  </p:cSld>
  <p:clrMapOvr>
    <a:masterClrMapping/>
  </p:clrMapOvr>
  <p:transition>
    <p:wipe dir="u"/>
    <p:sndAc>
      <p:stSnd>
        <p:snd r:embed="rId3" name="whoo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0050" y="175845"/>
            <a:ext cx="10874326" cy="668215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من اینجا    چون نگهبانم تو چون گنج                                                                                                                                                                                                                                             تو    را    آسودگی     باید مرا رنج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مرا    در   دام ها     بسیار   بستند                                                                                                                                                                                                                                                                       ز       بالم   کودکان  پر ها شکستند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گه   از   دیوار   سنگ   آمد  ،  گه از در                                                                                                                                                                                                                                       گهم   سر  پنجه  خونین  شد    ،گهی   سر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نگشت آسایشم  یک لحظه دمساز                                                                                                                                                                                                                                           گهی از گربه ترسیدم گه   از  باز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هجوم                  فتنه     های                   آسمانی                                                                                                                                                                                                                                                             مرا    آموخت    علم       زندگانی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نگردد شاخک بی بن  ، برومند                                                                                                                                                                                                                                   ز           تو سعی و عمل باید      ز من     پند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            </a:t>
            </a: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پروین       اغتصامی                     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20482" name="Picture 2" descr="C:\Users\Sanam\Desktop\کبوتر-عاشق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1453">
            <a:off x="8253929" y="346199"/>
            <a:ext cx="3691852" cy="5149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8747960"/>
      </p:ext>
    </p:extLst>
  </p:cSld>
  <p:clrMapOvr>
    <a:masterClrMapping/>
  </p:clrMapOvr>
  <p:transition>
    <p:wipe dir="r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3211" y="0"/>
            <a:ext cx="3793210" cy="1737360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fa-IR" sz="54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«معنی ابیات»</a:t>
            </a:r>
            <a:br>
              <a:rPr lang="fa-IR" sz="54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27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قالب شعر : مثنوی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3143" y="1737360"/>
            <a:ext cx="10816046" cy="512064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         کبوتر بچه ای با  شوق  پرواز                                                                                                                                                        به جرئت کرد  روزی  با ل  و  پر    باز      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معنی : روزی  جوجه  کبوتری  با  اشتیاق  فراوان برای پرواز کردن  با شجاعت بال  و  پر  خود  را  باز  کرد  .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بین کلمات  « کبوتر  ، پرواز  و بال و پر »  آرایه مراعات نظیر    یا شبکه معنایی وجود    دارد .      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       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   پرید از شاخکی بر شاخسار ی                                                                                                                                                       گذشت  بر  بامکی  بر  جو  کناری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معنی : از شاخکی  بر  شاخه  ی دیگری  پرید  از بام کوچکی   بر  جویی  پرواز  کرد  .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شاخک  : شاخه ی کوچک  (شاخ  + ک  )     برای کوچکی  آمده  است    که به  آن  ک  تصغیر  میگویند  .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 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>
    <p:pull dir="d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"/>
            <a:ext cx="10742023" cy="6492240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نمودش  بس  که  دور  آن  راه  نزدیک                                                                                                                                                                                                                                       شدش  گیتی به  پیش  چشم   تاریک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معنی : از بس که  آن راه  نزدیک   به  نظرش  طولانی  آمد   ،  جهان  در  پیش    چشمش   تیره   وتار    شد   .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بیت  دو   جمله     دارد  .  بین کلمات  دور  و  نزدیک     آرایه  تضاد  وجود  دارد .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ز     وحشت سست  شد  بر  جای  ناگاه                                                                                                                                                                                                                                         ز  رنج  خستگی   درماند    در  را ه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معنی  : ناگهان  از   شدت   ترس  بر   جای  خود  ایستاد   و  از  شدت   خستگی   از  حرکت  بازماند   .   بیت  دو   جمله  دارد  .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فتاد   از   پای    کرد  از   عجز  فریاد                                                                                                                                                                                                                                                   ز            شاخی       مادرش   آواز     در  داد    : 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معنی  : از  پای  افتاد  و   در   مانده  شد      و  از   ناتوانی   فریاد   کشید    . ناگهان    مادرش  از  روی   شاخه  ای  با    صدای  بلند   گفت  :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«تو   را    پرواز بس      زود است    و دشوار                                                                                                                                                                                                                                        ز  نوکاران       که     خواهد        کار     بسیار     ؟           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معنی  : پرواز  برای  تو  بسیار  زود     و   دشوار   است   و  کسی  از   افراد   تازه کار  و    بی  تجربه    انتظار   کار   زیادی   ندارد.در  مصراع   دوم  مفعول  کار  بسیار  می باشد  .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31520" y="248194"/>
            <a:ext cx="10546080" cy="6270172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هنوزت       نیست پای     برزن    و بام                                                                                                                                                                                                     هنوزت   نوبت   خواب   است آرام     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معنی  :     تو  هنوز   قدرت   پریدن  در  کوچه  و  پشت  بام  را  نداری  و  هنوز  وقت  استراحت   و  آرامش  توست  .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تو   را   توش    هنر   می باید     اندوخت                                                                                                                                                                                                                                               حدیث      زندگی   میباید   آموخت   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معنی  : تو  هنوز  باید  به  اندوختن  تجربه   و  هنر   آموختن  بپردازی         راه  و  رسم  زندگی  کردن  را   بیاموزی    .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بباید     هر  دو   پا  محکم      نهادن                                                                                                                                                                                                                                        از           آن        بس    فکر      بر    پای  ایستادن 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اول   باید   پاهایت   را  محکم  بر  زمین   بگذاری    و  سپس     به   فکر   سر پا  ایستادن   باشی     .       </a:t>
            </a: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</a:t>
            </a: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     </a:t>
            </a: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من اینجا    چون نگهبانم تو چون گنج                                                                                                                                                                                                                                             تو    را    آسودگی     باید مرا رنج       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معنی:   من  اینجا  مانند  نگهبانی   هستم   و   تو   اینجا    مانند   گنج   هستی     ؛  تو  باید  آسوده  باشی  ومن  رنج  مراقبت  از  تو  را  تحمل  کنم . </a:t>
            </a: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</a:t>
            </a:r>
          </a:p>
          <a:p>
            <a:pPr algn="r">
              <a:lnSpc>
                <a:spcPct val="150000"/>
              </a:lnSpc>
              <a:buNone/>
            </a:pPr>
            <a:endParaRPr lang="en-US" sz="2800" dirty="0">
              <a:solidFill>
                <a:schemeClr val="accent4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521440" cy="6857999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مرا    در   دام ها     بسیار   بستند                                                                                                                                                                                                                                                                       ز       بالم   کودکان  پر ها شکستند    </a:t>
            </a:r>
          </a:p>
          <a:p>
            <a:pPr algn="r"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معنی  :  مرا  در  دام  های   زیادی    گرفتار     کرده  اند     و    کودکان    بال   و  پرم   را   شکسته  اند  . </a:t>
            </a:r>
          </a:p>
          <a:p>
            <a:pPr algn="r"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گه   از   دیوار   سنگ   آمد  ،  گه از در                                                                                                                                                                                                                                       گهم   سر  پنجه  خونین  شد    ،گهی   سر</a:t>
            </a:r>
          </a:p>
          <a:p>
            <a:pPr algn="r"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معنی   :   گاهی  از در  و  دیوار  به  من  سنگ   میزدند    که   گاهی   سرم    و  گاهی    نوگ  انگشتانم   خونین    (  آغشته   به   خون  )   می شد  . </a:t>
            </a:r>
          </a:p>
          <a:p>
            <a:pPr algn="r"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نگشت آسایشم  یک لحظه دمساز                                                                                                                                                                                                                                           گهی از گربه ترسیدم گه   از  باز</a:t>
            </a:r>
          </a:p>
          <a:p>
            <a:pPr algn="r"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معنی   :  آسایش   لحظه  ای  همدم     من   نشد   ( هرگز   روی  آرامش را  ندیدم   )     گاهی  از  گربه  میترسیدم  وگاهی از  باز    </a:t>
            </a:r>
          </a:p>
          <a:p>
            <a:pPr algn="r"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هجوم                  فتنه     های                   آسمانی                                                                                                                                                                                                                                                             مرا    آموخت    علم       زندگانی</a:t>
            </a:r>
          </a:p>
          <a:p>
            <a:pPr algn="r"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بلا ها   و  سختی  های   روزگار  ،راه  و  رسم   زندگی   و  علم   درست  زندگی  کردن  را  آموخت  .</a:t>
            </a:r>
          </a:p>
          <a:p>
            <a:pPr algn="r">
              <a:buNone/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نگردد شاخک بی بن  ، برومند                                                                                                                                                                                                                                   ز           تو سعی و عمل باید      ز من     پند     </a:t>
            </a:r>
          </a:p>
          <a:p>
            <a:pPr algn="r"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شاخه  ی  کوچک   بدون   ریشه رشد نمیکند   و  میوه  نمیدهد     .  تو  باید  سعی  و  تلاش  کنی   و  من  هم  به    تو   پند   و  اندرز  میدهم    .</a:t>
            </a:r>
          </a:p>
          <a:p>
            <a:pPr algn="r">
              <a:buNone/>
            </a:pP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</a:t>
            </a: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r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275" y="404947"/>
            <a:ext cx="8634548" cy="5394961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پروین  اعتصامی   فرزند  یوسف اعتصام  الملک  آشتیانی  در  سال  </a:t>
            </a:r>
            <a:r>
              <a:rPr lang="fa-IR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1285</a:t>
            </a: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(ه.ش) در تبریز متولد  شد .وی  فارسی  و  عربی  را  در  در  دامن  خانواده  آموخت و  سرودن  شعر  را  از  هشت   سالگی  آغاز  کرد .نخستین  شعر هایش  را  در  مجله  ی  بهار  به   چاپ  رسانید    و  مورد  تشویق  اهل  ادب  قرار  گرفت .رفت  و آمد او به محافل  ادبی  ان  روزگار موجب تقویت ذوق  پرورش  استعداد  شعری  پروین  شد .تنها  اثر   او  دیوان  اشعار  اوست  ، که  شامل  قصاید  و  قطعات  بسیار  دلنشین است .او   بیشتر  قطعه  های خود  را  به  صورت  گفت  و  گو  سروده  که  در  اصطلاح  ادبی  به  آن   «  مناظره »  می گویند  .پروین در سال </a:t>
            </a:r>
            <a:r>
              <a:rPr lang="fa-IR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1320</a:t>
            </a: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  بر  اثر بیماری  حصبه در گذشت .  آرامگاه او در شهر  قم ، کنار صحن حضرت  معصومه   «س»قرار دارد 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4" name="Picture 2" descr="C:\Users\Sanam\Desktop\h22h01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800905"/>
            <a:ext cx="3200897" cy="402512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507</TotalTime>
  <Words>1890</Words>
  <Application>Microsoft Office PowerPoint</Application>
  <PresentationFormat>Widescreen</PresentationFormat>
  <Paragraphs>148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IranNastaliq</vt:lpstr>
      <vt:lpstr>Times New Roman</vt:lpstr>
      <vt:lpstr>Tw Cen MT</vt:lpstr>
      <vt:lpstr>Droplet</vt:lpstr>
      <vt:lpstr>PowerPoint Presentation</vt:lpstr>
      <vt:lpstr> علم زندگانی</vt:lpstr>
      <vt:lpstr>PowerPoint Presentation</vt:lpstr>
      <vt:lpstr>PowerPoint Presentation</vt:lpstr>
      <vt:lpstr>«معنی ابیات» قالب شعر : مثنوی</vt:lpstr>
      <vt:lpstr>PowerPoint Presentation</vt:lpstr>
      <vt:lpstr>PowerPoint Presentation</vt:lpstr>
      <vt:lpstr>PowerPoint Presentation</vt:lpstr>
      <vt:lpstr>پروین  اعتصامی   فرزند  یوسف اعتصام  الملک  آشتیانی  در  سال  1285 (ه.ش) در تبریز متولد  شد .وی  فارسی  و  عربی  را  در  در  دامن  خانواده  آموخت و  سرودن  شعر  را  از  هشت   سالگی  آغاز  کرد .نخستین  شعر هایش  را  در  مجله  ی  بهار  به   چاپ  رسانید    و  مورد  تشویق  اهل  ادب  قرار  گرفت .رفت  و آمد او به محافل  ادبی  ان  روزگار موجب تقویت ذوق  پرورش  استعداد  شعری  پروین  شد .تنها  اثر   او  دیوان  اشعار  اوست  ، که  شامل  قصاید  و  قطعات  بسیار  دلنشین است .او   بیشتر  قطعه  های خود  را  به  صورت  گفت  و  گو  سروده  که  در  اصطلاح  ادبی  به  آن   «  مناظره »  می گویند  .پروین در سال 1320  بر  اثر بیماری  حصبه در گذشت .  آرامگاه او در شهر  قم ، کنار صحن حضرت  معصومه   «س»قرار دارد .</vt:lpstr>
      <vt:lpstr>«معانی کلمات »</vt:lpstr>
      <vt:lpstr>PowerPoint Presentation</vt:lpstr>
      <vt:lpstr>                                   خود ارزیابی</vt:lpstr>
      <vt:lpstr>«دانش های زبانی و ادبی   » نکته  اول   :</vt:lpstr>
      <vt:lpstr>PowerPoint Presentation</vt:lpstr>
      <vt:lpstr>نکته    دوم   :</vt:lpstr>
      <vt:lpstr>«فعالیت های نوشتاری »</vt:lpstr>
      <vt:lpstr>PowerPoint Presentation</vt:lpstr>
      <vt:lpstr>PowerPoint Presentation</vt:lpstr>
      <vt:lpstr>حکایت    دعای   مادر   </vt:lpstr>
      <vt:lpstr>PowerPoint Presentation</vt:lpstr>
      <vt:lpstr>PowerPoint Presentation</vt:lpstr>
      <vt:lpstr>موفق  و  پیروز  باشید                    بهار علیزاده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Sanam</dc:creator>
  <cp:lastModifiedBy>khajavi</cp:lastModifiedBy>
  <cp:revision>59</cp:revision>
  <dcterms:created xsi:type="dcterms:W3CDTF">2014-12-26T18:11:54Z</dcterms:created>
  <dcterms:modified xsi:type="dcterms:W3CDTF">2014-11-29T15:30:58Z</dcterms:modified>
</cp:coreProperties>
</file>