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sldIdLst>
    <p:sldId id="281" r:id="rId6"/>
    <p:sldId id="256" r:id="rId7"/>
    <p:sldId id="271" r:id="rId8"/>
    <p:sldId id="257" r:id="rId9"/>
    <p:sldId id="258" r:id="rId10"/>
    <p:sldId id="261" r:id="rId11"/>
    <p:sldId id="259" r:id="rId12"/>
    <p:sldId id="272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2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EB5AE2-228C-4D61-92A7-A1CE5D756C3D}" type="datetimeFigureOut">
              <a:rPr lang="fa-IR" smtClean="0"/>
              <a:pPr/>
              <a:t>01/10/1436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B8F8BE-C122-4E35-A222-E24B17599DF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094138992031542471640158220734722436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68" y="2071678"/>
            <a:ext cx="5114932" cy="1143000"/>
          </a:xfrm>
        </p:spPr>
        <p:txBody>
          <a:bodyPr/>
          <a:lstStyle/>
          <a:p>
            <a:r>
              <a:rPr lang="fa-IR" dirty="0" smtClean="0"/>
              <a:t>یاسمن حبیبی  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4071942"/>
            <a:ext cx="2114536" cy="2324096"/>
          </a:xfrm>
        </p:spPr>
        <p:txBody>
          <a:bodyPr/>
          <a:lstStyle/>
          <a:p>
            <a:r>
              <a:rPr lang="fa-IR" dirty="0" smtClean="0"/>
              <a:t>کلاس 8.9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418352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FF00"/>
                </a:solidFill>
                <a:cs typeface="2  Baran" pitchFamily="2" charset="-78"/>
              </a:rPr>
              <a:t>می باش به </a:t>
            </a:r>
            <a:r>
              <a:rPr lang="fa-IR" sz="2800" b="1" dirty="0" smtClean="0">
                <a:solidFill>
                  <a:srgbClr val="FFFF00"/>
                </a:solidFill>
                <a:cs typeface="2  Baran" pitchFamily="2" charset="-78"/>
              </a:rPr>
              <a:t>عمر </a:t>
            </a:r>
            <a:r>
              <a:rPr lang="fa-IR" sz="2800" b="1" dirty="0" smtClean="0">
                <a:solidFill>
                  <a:srgbClr val="FFFF00"/>
                </a:solidFill>
                <a:cs typeface="2  Baran" pitchFamily="2" charset="-78"/>
              </a:rPr>
              <a:t>خویش سحرخیز                              وز  خواب سحر گهان بپرهیز</a:t>
            </a:r>
            <a:endParaRPr lang="fa-IR" sz="2800" b="1" dirty="0">
              <a:solidFill>
                <a:srgbClr val="FFFF00"/>
              </a:solidFill>
              <a:cs typeface="2  Bar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1357298"/>
          </a:xfrm>
        </p:spPr>
        <p:txBody>
          <a:bodyPr>
            <a:normAutofit lnSpcReduction="10000"/>
          </a:bodyPr>
          <a:lstStyle/>
          <a:p>
            <a:r>
              <a:rPr lang="fa-IR" b="1" dirty="0" smtClean="0">
                <a:solidFill>
                  <a:srgbClr val="FFFF00"/>
                </a:solidFill>
              </a:rPr>
              <a:t>می باش : فعل امر </a:t>
            </a:r>
          </a:p>
          <a:p>
            <a:r>
              <a:rPr lang="fa-IR" b="1" dirty="0" smtClean="0">
                <a:solidFill>
                  <a:srgbClr val="FFFF00"/>
                </a:solidFill>
              </a:rPr>
              <a:t>تلمیح دارد به ضرب المثل ( سحرخیز باش تا کامروا باشی)</a:t>
            </a:r>
          </a:p>
          <a:p>
            <a:r>
              <a:rPr lang="fa-IR" b="1" dirty="0" smtClean="0">
                <a:solidFill>
                  <a:srgbClr val="FFFF00"/>
                </a:solidFill>
              </a:rPr>
              <a:t>معنی بیت : در عمر خود همواره سحرخیز باش و از خواب دم صبح دوری کن </a:t>
            </a:r>
            <a:endParaRPr lang="fa-IR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yaspic.ir-parvaneh-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428868"/>
            <a:ext cx="3371850" cy="2343150"/>
          </a:xfrm>
          <a:prstGeom prst="rect">
            <a:avLst/>
          </a:prstGeom>
        </p:spPr>
      </p:pic>
      <p:pic>
        <p:nvPicPr>
          <p:cNvPr id="5" name="Picture 4" descr="yaspic.ir-parvaneh-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10869">
            <a:off x="5669772" y="4250837"/>
            <a:ext cx="3371850" cy="2343150"/>
          </a:xfrm>
          <a:prstGeom prst="rect">
            <a:avLst/>
          </a:prstGeom>
        </p:spPr>
      </p:pic>
      <p:pic>
        <p:nvPicPr>
          <p:cNvPr id="6" name="Picture 5" descr="yaspic.ir-parvaneh-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0932">
            <a:off x="33066" y="4124939"/>
            <a:ext cx="3371850" cy="2343150"/>
          </a:xfrm>
          <a:prstGeom prst="rect">
            <a:avLst/>
          </a:prstGeom>
        </p:spPr>
      </p:pic>
      <p:pic>
        <p:nvPicPr>
          <p:cNvPr id="7" name="Picture 6" descr="0.959567001341925152_jazzaab_i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529121"/>
            <a:ext cx="2357454" cy="2328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785818"/>
          </a:xfrm>
        </p:spPr>
        <p:txBody>
          <a:bodyPr>
            <a:noAutofit/>
          </a:bodyPr>
          <a:lstStyle/>
          <a:p>
            <a:r>
              <a:rPr lang="fa-IR" sz="4000" b="1" dirty="0" smtClean="0">
                <a:solidFill>
                  <a:srgbClr val="FFFF00"/>
                </a:solidFill>
                <a:cs typeface="2  Baran" pitchFamily="2" charset="-78"/>
              </a:rPr>
              <a:t>با مادر خویش مهربان باش        آماده خدمتش به جان باش</a:t>
            </a:r>
            <a:endParaRPr lang="fa-IR" sz="4000" b="1" dirty="0">
              <a:solidFill>
                <a:srgbClr val="FFFF00"/>
              </a:solidFill>
              <a:cs typeface="2  Bar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2786082"/>
          </a:xfrm>
        </p:spPr>
        <p:txBody>
          <a:bodyPr/>
          <a:lstStyle/>
          <a:p>
            <a:r>
              <a:rPr lang="fa-IR" b="1" dirty="0" smtClean="0">
                <a:solidFill>
                  <a:srgbClr val="FFFFFF"/>
                </a:solidFill>
              </a:rPr>
              <a:t>قافیه:مهربان .جان                    ردیف : باش</a:t>
            </a:r>
          </a:p>
          <a:p>
            <a:r>
              <a:rPr lang="fa-IR" b="1" dirty="0" smtClean="0">
                <a:solidFill>
                  <a:srgbClr val="FFFFFF"/>
                </a:solidFill>
              </a:rPr>
              <a:t>بیت تلمیح دارد به یکی از آیه های قرآن که درباره نیکی به پدر و مادراست</a:t>
            </a:r>
          </a:p>
          <a:p>
            <a:r>
              <a:rPr lang="fa-IR" b="1" dirty="0" smtClean="0">
                <a:solidFill>
                  <a:srgbClr val="FFFFFF"/>
                </a:solidFill>
              </a:rPr>
              <a:t>معنی بیت : با مادرت همیشه مهربان باش و با جان ودل فرمان هایش را اطاعت کن </a:t>
            </a:r>
            <a:endParaRPr lang="fa-IR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1645206k6c9vyt3r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724275"/>
            <a:ext cx="3143250" cy="3133725"/>
          </a:xfrm>
          <a:prstGeom prst="rect">
            <a:avLst/>
          </a:prstGeom>
        </p:spPr>
      </p:pic>
      <p:pic>
        <p:nvPicPr>
          <p:cNvPr id="5" name="Picture 4" descr="1645206k6c9vyt3r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86094">
            <a:off x="6075715" y="3608042"/>
            <a:ext cx="2752049" cy="2743709"/>
          </a:xfrm>
          <a:prstGeom prst="rect">
            <a:avLst/>
          </a:prstGeom>
        </p:spPr>
      </p:pic>
      <p:pic>
        <p:nvPicPr>
          <p:cNvPr id="6" name="Picture 5" descr="1645206k6c9vyt3r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5381">
            <a:off x="301993" y="3597358"/>
            <a:ext cx="2789610" cy="2781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0.jpg"/>
          <p:cNvPicPr>
            <a:picLocks noChangeAspect="1"/>
          </p:cNvPicPr>
          <p:nvPr/>
        </p:nvPicPr>
        <p:blipFill>
          <a:blip r:embed="rId2"/>
          <a:srcRect l="8593" r="70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cs typeface="2  Baran" pitchFamily="2" charset="-78"/>
              </a:rPr>
              <a:t>با چشم ادب نگر پدر را                        از گفته او مپیچ سر را </a:t>
            </a:r>
            <a:endParaRPr lang="fa-IR" sz="3600" b="1" dirty="0">
              <a:cs typeface="2  Bar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3286148"/>
          </a:xfrm>
        </p:spPr>
        <p:txBody>
          <a:bodyPr>
            <a:normAutofit fontScale="92500" lnSpcReduction="20000"/>
          </a:bodyPr>
          <a:lstStyle/>
          <a:p>
            <a:r>
              <a:rPr lang="fa-IR" b="1" dirty="0" smtClean="0"/>
              <a:t>قافیه : پدر . سر                      ردیف : را </a:t>
            </a:r>
          </a:p>
          <a:p>
            <a:r>
              <a:rPr lang="fa-IR" b="1" dirty="0" smtClean="0"/>
              <a:t>را : در این بیت حرف اضافه است . به معنی به </a:t>
            </a:r>
          </a:p>
          <a:p>
            <a:r>
              <a:rPr lang="fa-IR" b="1" dirty="0" smtClean="0"/>
              <a:t>مپیچ سر را : کنایه از نافرمانی </a:t>
            </a:r>
          </a:p>
          <a:p>
            <a:r>
              <a:rPr lang="fa-IR" b="1" dirty="0" smtClean="0"/>
              <a:t>تلمیح به آیه ی شریفه 83 سوره بقره به پدر و مادر احسان کن </a:t>
            </a:r>
          </a:p>
          <a:p>
            <a:r>
              <a:rPr lang="fa-IR" b="1" dirty="0" smtClean="0"/>
              <a:t>معنی بیت : در مقابل پدرت مؤدب باش و گفته ها و سفارش های او گوش کن</a:t>
            </a:r>
          </a:p>
          <a:p>
            <a:endParaRPr lang="fa-IR" dirty="0"/>
          </a:p>
        </p:txBody>
      </p:sp>
      <p:pic>
        <p:nvPicPr>
          <p:cNvPr id="4" name="Picture 3" descr="18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295775"/>
            <a:ext cx="2466975" cy="2562225"/>
          </a:xfrm>
          <a:prstGeom prst="rect">
            <a:avLst/>
          </a:prstGeom>
        </p:spPr>
      </p:pic>
      <p:pic>
        <p:nvPicPr>
          <p:cNvPr id="5" name="Picture 4" descr="18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071942"/>
            <a:ext cx="2466975" cy="2562225"/>
          </a:xfrm>
          <a:prstGeom prst="rect">
            <a:avLst/>
          </a:prstGeom>
        </p:spPr>
      </p:pic>
      <p:pic>
        <p:nvPicPr>
          <p:cNvPr id="6" name="Picture 5" descr="18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000504"/>
            <a:ext cx="2466975" cy="2562225"/>
          </a:xfrm>
          <a:prstGeom prst="rect">
            <a:avLst/>
          </a:prstGeom>
        </p:spPr>
      </p:pic>
      <p:pic>
        <p:nvPicPr>
          <p:cNvPr id="7" name="Picture 6" descr="18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000504"/>
            <a:ext cx="2466975" cy="2562225"/>
          </a:xfrm>
          <a:prstGeom prst="rect">
            <a:avLst/>
          </a:prstGeom>
        </p:spPr>
      </p:pic>
      <p:pic>
        <p:nvPicPr>
          <p:cNvPr id="8" name="Picture 7" descr="18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4295775"/>
            <a:ext cx="246697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37474137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28868"/>
            <a:ext cx="8229600" cy="1928826"/>
          </a:xfrm>
          <a:noFill/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</a:rPr>
              <a:t>چون این دو شوند از تو خرسند      خرسند شود ز تو خداوند</a:t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>
                <a:solidFill>
                  <a:srgbClr val="FF0000"/>
                </a:solidFill>
              </a:rPr>
              <a:t>آرایه تکرار : خرسند </a:t>
            </a:r>
            <a:br>
              <a:rPr lang="fa-IR" sz="2800" b="1" dirty="0" smtClean="0">
                <a:solidFill>
                  <a:srgbClr val="FF0000"/>
                </a:solidFill>
              </a:rPr>
            </a:br>
            <a:r>
              <a:rPr lang="fa-IR" sz="2800" b="1" dirty="0" smtClean="0">
                <a:solidFill>
                  <a:srgbClr val="FF0000"/>
                </a:solidFill>
              </a:rPr>
              <a:t>معنی بیت : اگر پدر و مادرت از تو راضی باشند خداوند هم از تو راضی خواهند بود </a:t>
            </a:r>
            <a:endParaRPr lang="fa-IR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predmet-9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74" y="4081465"/>
            <a:ext cx="3375726" cy="277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102582187433640433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6919" cy="68385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011486"/>
          </a:xfrm>
        </p:spPr>
        <p:txBody>
          <a:bodyPr>
            <a:noAutofit/>
          </a:bodyPr>
          <a:lstStyle/>
          <a:p>
            <a:r>
              <a:rPr lang="fa-IR" sz="3200" b="1" dirty="0" smtClean="0">
                <a:solidFill>
                  <a:schemeClr val="bg1"/>
                </a:solidFill>
              </a:rPr>
              <a:t>چون با ادب و تمیز باشی       پیش همه کس عزیز باشی</a:t>
            </a:r>
            <a:br>
              <a:rPr lang="fa-IR" sz="3200" b="1" dirty="0" smtClean="0">
                <a:solidFill>
                  <a:schemeClr val="bg1"/>
                </a:solidFill>
              </a:rPr>
            </a:br>
            <a:r>
              <a:rPr lang="fa-IR" sz="3200" b="1" dirty="0" smtClean="0">
                <a:solidFill>
                  <a:srgbClr val="FFFF00"/>
                </a:solidFill>
              </a:rPr>
              <a:t> تناسب : باادب و تمیز و عزیز </a:t>
            </a:r>
            <a:br>
              <a:rPr lang="fa-IR" sz="3200" b="1" dirty="0" smtClean="0">
                <a:solidFill>
                  <a:srgbClr val="FFFF00"/>
                </a:solidFill>
              </a:rPr>
            </a:br>
            <a:r>
              <a:rPr lang="fa-IR" sz="3200" b="1" dirty="0" smtClean="0">
                <a:solidFill>
                  <a:srgbClr val="FFFF00"/>
                </a:solidFill>
              </a:rPr>
              <a:t>معنی بیت : وقتی با ادب رفتار کنی و زیبا و تمیز باشی آن گاه همه تو را دوست دارند </a:t>
            </a:r>
            <a:endParaRPr lang="fa-I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098"/>
            <a:ext cx="9144000" cy="6886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Autofit/>
          </a:bodyPr>
          <a:lstStyle/>
          <a:p>
            <a:r>
              <a:rPr lang="fa-IR" sz="3200" b="1" dirty="0" smtClean="0"/>
              <a:t>می کوش که هر چه گوید استاد    گیری همه را به چابکی یاد </a:t>
            </a:r>
            <a:endParaRPr lang="fa-I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امام سجاد می فرماید : حق استاد تو این است که بزرگش بداری و محضرش را محترم شماری و با دقت به سخنانش گوش بسپاری </a:t>
            </a:r>
          </a:p>
          <a:p>
            <a:r>
              <a:rPr lang="fa-IR" sz="2800" b="1" dirty="0" smtClean="0"/>
              <a:t>معنی بیت : تلاش کن تا هر چه استاد و آموزگارت به تو آموزش می دهند یاد بگیری و به خاطربسپاری </a:t>
            </a:r>
          </a:p>
        </p:txBody>
      </p:sp>
      <p:pic>
        <p:nvPicPr>
          <p:cNvPr id="4" name="Picture 3" descr="predmet-9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24275"/>
            <a:ext cx="3810000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_frames-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61"/>
            <a:ext cx="9144000" cy="6715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a-IR" sz="3200" b="1" dirty="0" smtClean="0"/>
              <a:t>زنهار مگو سخن به جز راست        هرچند تو را در آن خطر هاست</a:t>
            </a:r>
            <a:endParaRPr lang="fa-I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/>
              <a:t>مگو :فعل نهی از مصدر گفتن</a:t>
            </a:r>
          </a:p>
          <a:p>
            <a:r>
              <a:rPr lang="fa-IR" sz="2800" b="1" dirty="0" smtClean="0"/>
              <a:t>تلمیح دارد به سخن پیامبر (حق را بگویید هر چند به زیانتان باشد)</a:t>
            </a:r>
          </a:p>
          <a:p>
            <a:r>
              <a:rPr lang="fa-IR" sz="2800" b="1" dirty="0" smtClean="0"/>
              <a:t>معنی بیت : هرگز سخن دروغ به زبان نیاور و جز راست چیز دیگری نگو هر چند به زیانتان باشد </a:t>
            </a:r>
            <a:endParaRPr lang="fa-I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143768" y="4572008"/>
            <a:ext cx="1714512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68064098_089-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77"/>
            <a:ext cx="9144000" cy="6835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01056" cy="1143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2  Baran" pitchFamily="2" charset="-78"/>
              </a:rPr>
              <a:t>هر شب که روی به جامه خواب          کن نیک تأمل اندر این باب </a:t>
            </a:r>
            <a:br>
              <a:rPr lang="fa-IR" sz="2800" b="1" dirty="0" smtClean="0">
                <a:solidFill>
                  <a:srgbClr val="FF0000"/>
                </a:solidFill>
                <a:cs typeface="2  Baran" pitchFamily="2" charset="-78"/>
              </a:rPr>
            </a:br>
            <a:r>
              <a:rPr lang="fa-IR" sz="2800" b="1" dirty="0" smtClean="0">
                <a:solidFill>
                  <a:srgbClr val="FF0000"/>
                </a:solidFill>
                <a:cs typeface="2  Baran" pitchFamily="2" charset="-78"/>
              </a:rPr>
              <a:t>کان روز به علم تو چه افزود           وزکرده ی خود چه کرده ای سود</a:t>
            </a:r>
            <a:endParaRPr lang="fa-IR" sz="2800" b="1" dirty="0">
              <a:solidFill>
                <a:srgbClr val="FF0000"/>
              </a:solidFill>
              <a:cs typeface="2  Bar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857364"/>
            <a:ext cx="6829444" cy="4525963"/>
          </a:xfrm>
        </p:spPr>
        <p:txBody>
          <a:bodyPr/>
          <a:lstStyle/>
          <a:p>
            <a:r>
              <a:rPr lang="fa-IR" b="1" dirty="0" smtClean="0">
                <a:cs typeface="2  Baran" pitchFamily="2" charset="-78"/>
              </a:rPr>
              <a:t>قافیه : خواب وباب – افزود و سود </a:t>
            </a:r>
          </a:p>
          <a:p>
            <a:r>
              <a:rPr lang="fa-IR" b="1" dirty="0" smtClean="0">
                <a:cs typeface="2  Baran" pitchFamily="2" charset="-78"/>
              </a:rPr>
              <a:t>بیت هایی که معنای آنها به هم وابسته است موقوف المعانی می گویند </a:t>
            </a:r>
          </a:p>
          <a:p>
            <a:r>
              <a:rPr lang="fa-IR" b="1" dirty="0" smtClean="0">
                <a:cs typeface="2  Baran" pitchFamily="2" charset="-78"/>
              </a:rPr>
              <a:t>معنی بیت : هر شب هنگام خواب به این موضوع خوب فکر کن که در آن روز چه چیزی به علم وآگاهی خود اضافه کرده ای و چه سود و بهره ای برده ای </a:t>
            </a:r>
            <a:endParaRPr lang="fa-IR" b="1" dirty="0">
              <a:cs typeface="2  Baran" pitchFamily="2" charset="-78"/>
            </a:endParaRPr>
          </a:p>
        </p:txBody>
      </p:sp>
      <p:pic>
        <p:nvPicPr>
          <p:cNvPr id="5" name="Picture 4" descr="predmet-9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4992"/>
            <a:ext cx="3000364" cy="246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ca_thumb_l_gool booteh-nagsh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335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b="1" dirty="0" smtClean="0">
                <a:cs typeface="2  Baran" pitchFamily="2" charset="-78"/>
              </a:rPr>
              <a:t>روزی که در آن نکرده ای کار     آن روز ز عمر خویش مشمار</a:t>
            </a:r>
            <a:endParaRPr lang="fa-IR" sz="3200" b="1" dirty="0">
              <a:cs typeface="2  Bar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cs typeface="2  Baran" pitchFamily="2" charset="-78"/>
              </a:rPr>
              <a:t>قافیه : کار و مشمار </a:t>
            </a:r>
          </a:p>
          <a:p>
            <a:r>
              <a:rPr lang="fa-IR" sz="3600" b="1" dirty="0" smtClean="0">
                <a:cs typeface="2  Baran" pitchFamily="2" charset="-78"/>
              </a:rPr>
              <a:t>معنی بیت : آن روزی که در آن کار خوب و مفیدی انجام نداده ای جزء روزهای بیهوده است و آن را جزء عمر خود ندان </a:t>
            </a:r>
            <a:endParaRPr lang="fa-IR" sz="3600" b="1" dirty="0">
              <a:cs typeface="2  Baran" pitchFamily="2" charset="-78"/>
            </a:endParaRPr>
          </a:p>
        </p:txBody>
      </p:sp>
      <p:pic>
        <p:nvPicPr>
          <p:cNvPr id="5" name="Picture 4" descr="0.959567001341925152_jazzaab_i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52850"/>
            <a:ext cx="31432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0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40" y="5000636"/>
            <a:ext cx="6000792" cy="1071562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کلمات درس </a:t>
            </a:r>
            <a:endParaRPr lang="fa-I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aspic.ir-parvaneh-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16"/>
            <a:ext cx="8858280" cy="6155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4929222" cy="1470025"/>
          </a:xfrm>
        </p:spPr>
        <p:txBody>
          <a:bodyPr>
            <a:normAutofit/>
          </a:bodyPr>
          <a:lstStyle/>
          <a:p>
            <a:r>
              <a:rPr lang="fa-IR" sz="6000" b="1" dirty="0" smtClean="0">
                <a:solidFill>
                  <a:srgbClr val="FF0000"/>
                </a:solidFill>
              </a:rPr>
              <a:t>به نام خدا </a:t>
            </a:r>
            <a:endParaRPr lang="fa-IR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857892"/>
            <a:ext cx="4357718" cy="1000108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</a:rPr>
              <a:t>درس پنجم (راه نیک بختی)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sheie_tazhib_persiangraphic_8_20101003_1342636662.jpg"/>
          <p:cNvPicPr>
            <a:picLocks noChangeAspect="1"/>
          </p:cNvPicPr>
          <p:nvPr/>
        </p:nvPicPr>
        <p:blipFill>
          <a:blip r:embed="rId2"/>
          <a:srcRect l="12500" t="7526" r="9375" b="6305"/>
          <a:stretch>
            <a:fillRect/>
          </a:stretch>
        </p:blipFill>
        <p:spPr>
          <a:xfrm>
            <a:off x="0" y="102847"/>
            <a:ext cx="9144000" cy="67551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857232"/>
            <a:ext cx="7115196" cy="5268931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سعادت :خوش بختی          بپرهیز : دوری کن </a:t>
            </a:r>
          </a:p>
          <a:p>
            <a:r>
              <a:rPr lang="fa-IR" b="1" dirty="0" smtClean="0">
                <a:solidFill>
                  <a:srgbClr val="00B0F0"/>
                </a:solidFill>
              </a:rPr>
              <a:t>سحرگاهان : بامدادان . هنگام طلوع خورشید</a:t>
            </a:r>
          </a:p>
          <a:p>
            <a:r>
              <a:rPr lang="fa-IR" b="1" dirty="0" smtClean="0">
                <a:solidFill>
                  <a:srgbClr val="00B050"/>
                </a:solidFill>
              </a:rPr>
              <a:t>مپیچ : سرپیچی نکن . نافرمانی نکن </a:t>
            </a:r>
          </a:p>
          <a:p>
            <a:r>
              <a:rPr lang="fa-IR" b="1" dirty="0" smtClean="0">
                <a:solidFill>
                  <a:schemeClr val="accent4">
                    <a:lumMod val="75000"/>
                  </a:schemeClr>
                </a:solidFill>
              </a:rPr>
              <a:t>خرسند : راضی خشنود      می کوش:بکوش. تلاش کن</a:t>
            </a:r>
          </a:p>
          <a:p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چابک:زرنگ.چالاک       زنهار:آگاه باش </a:t>
            </a:r>
          </a:p>
          <a:p>
            <a:r>
              <a:rPr lang="fa-IR" b="1" dirty="0" smtClean="0">
                <a:solidFill>
                  <a:srgbClr val="002060"/>
                </a:solidFill>
              </a:rPr>
              <a:t>ضرر:زیان                  مشمار : به حساب نیاور</a:t>
            </a:r>
          </a:p>
          <a:p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تاَمل: اندیشه . فکر </a:t>
            </a:r>
            <a:endParaRPr lang="fa-I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7.JPG"/>
          <p:cNvPicPr>
            <a:picLocks noGrp="1" noChangeAspect="1"/>
          </p:cNvPicPr>
          <p:nvPr>
            <p:ph idx="1"/>
          </p:nvPr>
        </p:nvPicPr>
        <p:blipFill>
          <a:blip r:embed="rId2"/>
          <a:srcRect b="10375"/>
          <a:stretch>
            <a:fillRect/>
          </a:stretch>
        </p:blipFill>
        <p:spPr>
          <a:xfrm>
            <a:off x="0" y="287486"/>
            <a:ext cx="9144000" cy="58561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071942"/>
            <a:ext cx="8229600" cy="1143000"/>
          </a:xfrm>
        </p:spPr>
        <p:txBody>
          <a:bodyPr/>
          <a:lstStyle/>
          <a:p>
            <a:r>
              <a:rPr lang="fa-IR" dirty="0" smtClean="0"/>
              <a:t>فعالیت نوشتاری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57290" y="3214686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Content Placeholder 3" descr="17005.png.gif"/>
          <p:cNvPicPr>
            <a:picLocks noGrp="1" noChangeAspect="1"/>
          </p:cNvPicPr>
          <p:nvPr>
            <p:ph idx="1"/>
          </p:nvPr>
        </p:nvPicPr>
        <p:blipFill>
          <a:blip r:embed="rId2"/>
          <a:srcRect b="750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7515220" cy="4643470"/>
          </a:xfrm>
        </p:spPr>
        <p:txBody>
          <a:bodyPr>
            <a:normAutofit/>
          </a:bodyPr>
          <a:lstStyle/>
          <a:p>
            <a:r>
              <a:rPr lang="fa-IR" b="1" dirty="0" smtClean="0"/>
              <a:t>در</a:t>
            </a:r>
            <a:r>
              <a:rPr lang="fa-IR" dirty="0" smtClean="0"/>
              <a:t> </a:t>
            </a:r>
            <a:r>
              <a:rPr lang="fa-IR" sz="4000" b="1" dirty="0" smtClean="0"/>
              <a:t>متن درس شکل نوشتاری کدام واژه ها با شکل گفتاری آنها متفاوت است . آنها را بنوسید</a:t>
            </a:r>
            <a:br>
              <a:rPr lang="fa-IR" sz="4000" b="1" dirty="0" smtClean="0"/>
            </a:br>
            <a:r>
              <a:rPr lang="fa-IR" sz="4000" b="1" dirty="0" smtClean="0"/>
              <a:t>خواب – چون- تو- خویش</a:t>
            </a:r>
            <a:br>
              <a:rPr lang="fa-IR" sz="4000" b="1" dirty="0" smtClean="0"/>
            </a:br>
            <a:endParaRPr lang="fa-I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66698460_farsaniha_00601.jpg"/>
          <p:cNvPicPr>
            <a:picLocks noChangeAspect="1"/>
          </p:cNvPicPr>
          <p:nvPr/>
        </p:nvPicPr>
        <p:blipFill>
          <a:blip r:embed="rId2"/>
          <a:srcRect l="3125" r="23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72386" cy="917596"/>
          </a:xfrm>
        </p:spPr>
        <p:txBody>
          <a:bodyPr>
            <a:normAutofit fontScale="90000"/>
          </a:bodyPr>
          <a:lstStyle/>
          <a:p>
            <a:r>
              <a:rPr lang="fa-IR" b="1" dirty="0" smtClean="0"/>
              <a:t>بیت های درس را که ردیف دارند بنویسید و زیر قافیه های آنها خط بکشید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429684" cy="4525963"/>
          </a:xfrm>
        </p:spPr>
        <p:txBody>
          <a:bodyPr/>
          <a:lstStyle/>
          <a:p>
            <a:r>
              <a:rPr lang="fa-IR" sz="3100" b="1" smtClean="0">
                <a:solidFill>
                  <a:srgbClr val="0070C0"/>
                </a:solidFill>
              </a:rPr>
              <a:t>  با </a:t>
            </a:r>
            <a:r>
              <a:rPr lang="fa-IR" sz="3100" b="1" dirty="0" smtClean="0">
                <a:solidFill>
                  <a:srgbClr val="0070C0"/>
                </a:solidFill>
              </a:rPr>
              <a:t>مادر خویش مهربان باش    آماده خدمتش به جان باش </a:t>
            </a:r>
            <a:r>
              <a:rPr lang="fa-IR" sz="3100" b="1" smtClean="0">
                <a:solidFill>
                  <a:srgbClr val="0070C0"/>
                </a:solidFill>
              </a:rPr>
              <a:t/>
            </a:r>
            <a:br>
              <a:rPr lang="fa-IR" sz="3100" b="1" smtClean="0">
                <a:solidFill>
                  <a:srgbClr val="0070C0"/>
                </a:solidFill>
              </a:rPr>
            </a:br>
            <a:r>
              <a:rPr lang="fa-IR" sz="3100" b="1" smtClean="0">
                <a:solidFill>
                  <a:srgbClr val="0070C0"/>
                </a:solidFill>
              </a:rPr>
              <a:t>  با </a:t>
            </a:r>
            <a:r>
              <a:rPr lang="fa-IR" sz="3100" b="1" dirty="0" smtClean="0">
                <a:solidFill>
                  <a:srgbClr val="0070C0"/>
                </a:solidFill>
              </a:rPr>
              <a:t>چشم ادب نگر پدر را             از گفته او مپیچ سر را </a:t>
            </a:r>
            <a:r>
              <a:rPr lang="fa-IR" sz="3100" b="1" smtClean="0">
                <a:solidFill>
                  <a:srgbClr val="0070C0"/>
                </a:solidFill>
              </a:rPr>
              <a:t/>
            </a:r>
            <a:br>
              <a:rPr lang="fa-IR" sz="3100" b="1" smtClean="0">
                <a:solidFill>
                  <a:srgbClr val="0070C0"/>
                </a:solidFill>
              </a:rPr>
            </a:br>
            <a:r>
              <a:rPr lang="fa-IR" sz="3100" b="1" smtClean="0">
                <a:solidFill>
                  <a:srgbClr val="0070C0"/>
                </a:solidFill>
              </a:rPr>
              <a:t>  چون </a:t>
            </a:r>
            <a:r>
              <a:rPr lang="fa-IR" sz="3100" b="1" dirty="0" smtClean="0">
                <a:solidFill>
                  <a:srgbClr val="0070C0"/>
                </a:solidFill>
              </a:rPr>
              <a:t>با ادب و تمیز باشی         پیش همه کس عزیز باشی</a:t>
            </a:r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 smtClean="0">
                <a:solidFill>
                  <a:srgbClr val="7030A0"/>
                </a:solidFill>
              </a:rPr>
              <a:t>بیت اول   مهربان و جان </a:t>
            </a:r>
            <a:br>
              <a:rPr lang="fa-IR" b="1" dirty="0" smtClean="0">
                <a:solidFill>
                  <a:srgbClr val="7030A0"/>
                </a:solidFill>
              </a:rPr>
            </a:br>
            <a:r>
              <a:rPr lang="fa-IR" b="1" dirty="0" smtClean="0">
                <a:solidFill>
                  <a:srgbClr val="7030A0"/>
                </a:solidFill>
              </a:rPr>
              <a:t>بیت دوم       پدر و سر </a:t>
            </a:r>
            <a:br>
              <a:rPr lang="fa-IR" b="1" dirty="0" smtClean="0">
                <a:solidFill>
                  <a:srgbClr val="7030A0"/>
                </a:solidFill>
              </a:rPr>
            </a:br>
            <a:r>
              <a:rPr lang="fa-IR" b="1" dirty="0" smtClean="0">
                <a:solidFill>
                  <a:srgbClr val="7030A0"/>
                </a:solidFill>
              </a:rPr>
              <a:t>بیت سوم    تمیز و عزیز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در مصراع زیر متمم و مفعول را مشخص کنید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زین گفته سعادت تو جویم </a:t>
            </a:r>
            <a:endParaRPr lang="fa-IR" dirty="0"/>
          </a:p>
        </p:txBody>
      </p:sp>
      <p:pic>
        <p:nvPicPr>
          <p:cNvPr id="4" name="Picture 3" descr="1363272502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587"/>
            <a:ext cx="9144000" cy="43934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2330" y="2071678"/>
            <a:ext cx="71438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6143636" y="2071678"/>
            <a:ext cx="57150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غافل منشین نه وقت بازی است </a:t>
            </a:r>
          </a:p>
          <a:p>
            <a:r>
              <a:rPr lang="fa-IR" dirty="0"/>
              <a:t> </a:t>
            </a:r>
            <a:r>
              <a:rPr lang="fa-IR" dirty="0" smtClean="0"/>
              <a:t>                              وقت هنراست و سرفرازی است</a:t>
            </a:r>
          </a:p>
          <a:p>
            <a:endParaRPr lang="fa-IR" dirty="0" smtClean="0"/>
          </a:p>
          <a:p>
            <a:endParaRPr lang="fa-IR" dirty="0"/>
          </a:p>
          <a:p>
            <a:r>
              <a:rPr lang="fa-IR" dirty="0" smtClean="0"/>
              <a:t>می کوش که هر چه گوید استاد       </a:t>
            </a:r>
          </a:p>
          <a:p>
            <a:r>
              <a:rPr lang="fa-IR" dirty="0" smtClean="0"/>
              <a:t>گیری همه را به چابکی یاد </a:t>
            </a:r>
          </a:p>
          <a:p>
            <a:r>
              <a:rPr lang="fa-IR" dirty="0" smtClean="0"/>
              <a:t>روزی که در آن نکرده ای کار </a:t>
            </a:r>
          </a:p>
          <a:p>
            <a:r>
              <a:rPr lang="fa-IR" dirty="0" smtClean="0"/>
              <a:t>آن روز زعمر خویش مشمار 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بیت زیر که سروده نظامی اس با کدام قسمت ارتباط معنایی دارد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10258218743364043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31"/>
            <a:ext cx="9144000" cy="6800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 b="1" dirty="0" smtClean="0"/>
              <a:t>پایان</a:t>
            </a:r>
            <a:endParaRPr lang="fa-I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094138992031542471640158220734722436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306" y="2714620"/>
            <a:ext cx="2071702" cy="1061294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solidFill>
                  <a:srgbClr val="DA8200"/>
                </a:solidFill>
                <a:cs typeface="2  Baran" pitchFamily="2" charset="-78"/>
              </a:rPr>
              <a:t>متن درس</a:t>
            </a:r>
            <a:endParaRPr lang="fa-IR" sz="5400" b="1" dirty="0">
              <a:solidFill>
                <a:srgbClr val="DA8200"/>
              </a:solidFill>
              <a:cs typeface="2  Ba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FFFFFF"/>
                </a:solidFill>
              </a:rPr>
              <a:t>یکی از مهار تهای اصلی زبان، «خواندن »</a:t>
            </a:r>
          </a:p>
          <a:p>
            <a:r>
              <a:rPr lang="fa-IR" sz="2800" b="1" dirty="0" smtClean="0">
                <a:solidFill>
                  <a:srgbClr val="FFFFFF"/>
                </a:solidFill>
              </a:rPr>
              <a:t>است. خواندن چند گام دارد:</a:t>
            </a:r>
          </a:p>
          <a:p>
            <a:r>
              <a:rPr lang="fa-IR" sz="2800" b="1" dirty="0" smtClean="0">
                <a:solidFill>
                  <a:srgbClr val="FFFFFF"/>
                </a:solidFill>
              </a:rPr>
              <a:t>شناخت نشانه ها و کلمات</a:t>
            </a:r>
          </a:p>
          <a:p>
            <a:r>
              <a:rPr lang="fa-IR" sz="2800" b="1" dirty="0" smtClean="0">
                <a:solidFill>
                  <a:srgbClr val="FFFFFF"/>
                </a:solidFill>
              </a:rPr>
              <a:t>بازخوانی یا تلفّظ واژه</a:t>
            </a:r>
          </a:p>
          <a:p>
            <a:r>
              <a:rPr lang="fa-IR" sz="2800" b="1" dirty="0" smtClean="0">
                <a:solidFill>
                  <a:srgbClr val="FFFFFF"/>
                </a:solidFill>
              </a:rPr>
              <a:t>مطابقت دادن شکل کلمه با تلفّظ آن</a:t>
            </a:r>
          </a:p>
          <a:p>
            <a:r>
              <a:rPr lang="fa-IR" sz="2800" b="1" dirty="0" smtClean="0">
                <a:solidFill>
                  <a:srgbClr val="FFFFFF"/>
                </a:solidFill>
              </a:rPr>
              <a:t>خوانشِ درست متن</a:t>
            </a:r>
          </a:p>
          <a:p>
            <a:r>
              <a:rPr lang="fa-IR" sz="2800" b="1" dirty="0" smtClean="0">
                <a:solidFill>
                  <a:srgbClr val="FFFFFF"/>
                </a:solidFill>
              </a:rPr>
              <a:t>توجّه به حسّ و حال متن و رعایت آن</a:t>
            </a:r>
          </a:p>
          <a:p>
            <a:r>
              <a:rPr lang="fa-IR" sz="2800" b="1" dirty="0" smtClean="0">
                <a:solidFill>
                  <a:srgbClr val="FFFFFF"/>
                </a:solidFill>
              </a:rPr>
              <a:t>تشخیص معنا و درک پیام متن</a:t>
            </a:r>
            <a:endParaRPr lang="fa-IR" sz="28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18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3500462" cy="613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6972320" cy="52530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a-IR" sz="3200" dirty="0" smtClean="0"/>
              <a:t>بنابراین، خواندنِ مؤثر، آن است که پس</a:t>
            </a:r>
          </a:p>
          <a:p>
            <a:pPr>
              <a:buNone/>
            </a:pPr>
            <a:r>
              <a:rPr lang="fa-IR" sz="3200" dirty="0" smtClean="0"/>
              <a:t>از طی این مراحل، ما را به درک و دریافت</a:t>
            </a:r>
          </a:p>
          <a:p>
            <a:pPr>
              <a:buNone/>
            </a:pPr>
            <a:r>
              <a:rPr lang="fa-IR" sz="3200" dirty="0" smtClean="0"/>
              <a:t>درستی از نوشته برساند.</a:t>
            </a:r>
          </a:p>
          <a:p>
            <a:pPr>
              <a:buNone/>
            </a:pPr>
            <a:r>
              <a:rPr lang="fa-IR" sz="3200" dirty="0" smtClean="0"/>
              <a:t>هر متن به تناسب درون مایۀ خود، ویژگی و</a:t>
            </a:r>
          </a:p>
          <a:p>
            <a:pPr>
              <a:buNone/>
            </a:pPr>
            <a:r>
              <a:rPr lang="fa-IR" sz="3200" dirty="0" smtClean="0"/>
              <a:t>خصوصیتی دارد که آن را از متن های دیگر، جدا</a:t>
            </a:r>
          </a:p>
          <a:p>
            <a:pPr>
              <a:buNone/>
            </a:pPr>
            <a:r>
              <a:rPr lang="fa-IR" sz="3200" dirty="0" smtClean="0"/>
              <a:t>می سازد.</a:t>
            </a:r>
          </a:p>
        </p:txBody>
      </p:sp>
      <p:pic>
        <p:nvPicPr>
          <p:cNvPr id="5" name="Picture 4" descr="8102582187433640433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6941"/>
            <a:ext cx="3071834" cy="2611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630" y="285728"/>
            <a:ext cx="5186370" cy="4389120"/>
          </a:xfrm>
        </p:spPr>
        <p:txBody>
          <a:bodyPr/>
          <a:lstStyle/>
          <a:p>
            <a:pPr>
              <a:buNone/>
            </a:pPr>
            <a:r>
              <a:rPr lang="fa-IR" sz="2800" b="1" dirty="0" smtClean="0">
                <a:solidFill>
                  <a:srgbClr val="FFFFFF"/>
                </a:solidFill>
              </a:rPr>
              <a:t>متن حماسی با حالت پهلوانی و پیکارگرانه</a:t>
            </a:r>
          </a:p>
          <a:p>
            <a:pPr>
              <a:buNone/>
            </a:pPr>
            <a:r>
              <a:rPr lang="fa-IR" sz="2800" b="1" dirty="0" smtClean="0">
                <a:solidFill>
                  <a:srgbClr val="FFFFFF"/>
                </a:solidFill>
              </a:rPr>
              <a:t>خوانده م </a:t>
            </a:r>
            <a:r>
              <a:rPr lang="fa-IR" sz="2800" b="1" dirty="0" smtClean="0">
                <a:solidFill>
                  <a:srgbClr val="FFFFFF"/>
                </a:solidFill>
              </a:rPr>
              <a:t>ی شود </a:t>
            </a:r>
            <a:r>
              <a:rPr lang="fa-IR" sz="2800" b="1" dirty="0" smtClean="0">
                <a:solidFill>
                  <a:srgbClr val="FFFFFF"/>
                </a:solidFill>
              </a:rPr>
              <a:t>و متنی که ستایش و نیایش پروردگار را بازگو م یکند، با حالت فروتنی و خاکساری خوانده</a:t>
            </a:r>
          </a:p>
          <a:p>
            <a:pPr>
              <a:buNone/>
            </a:pPr>
            <a:r>
              <a:rPr lang="fa-IR" sz="2800" b="1" dirty="0" smtClean="0">
                <a:solidFill>
                  <a:srgbClr val="FFFFFF"/>
                </a:solidFill>
              </a:rPr>
              <a:t>می </a:t>
            </a:r>
            <a:r>
              <a:rPr lang="fa-IR" sz="2800" b="1" dirty="0" smtClean="0">
                <a:solidFill>
                  <a:srgbClr val="FFFFFF"/>
                </a:solidFill>
              </a:rPr>
              <a:t>شود</a:t>
            </a:r>
            <a:r>
              <a:rPr lang="fa-IR" sz="2800" dirty="0" smtClean="0">
                <a:solidFill>
                  <a:srgbClr val="FFFFFF"/>
                </a:solidFill>
              </a:rPr>
              <a:t>.</a:t>
            </a:r>
            <a:endParaRPr lang="fa-IR" sz="2800" dirty="0" smtClean="0">
              <a:solidFill>
                <a:srgbClr val="FFFFFF"/>
              </a:solidFill>
            </a:endParaRPr>
          </a:p>
          <a:p>
            <a:endParaRPr lang="fa-IR" dirty="0"/>
          </a:p>
        </p:txBody>
      </p:sp>
      <p:pic>
        <p:nvPicPr>
          <p:cNvPr id="4" name="Picture 3" descr="0.018922001341925160_jazzaab_i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86124"/>
            <a:ext cx="3143241" cy="3571876"/>
          </a:xfrm>
          <a:prstGeom prst="rect">
            <a:avLst/>
          </a:prstGeom>
        </p:spPr>
      </p:pic>
      <p:pic>
        <p:nvPicPr>
          <p:cNvPr id="5" name="Picture 4" descr="0.018922001341925160_jazzaab_i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15008" y="3550722"/>
            <a:ext cx="3428992" cy="3307278"/>
          </a:xfrm>
          <a:prstGeom prst="rect">
            <a:avLst/>
          </a:prstGeom>
        </p:spPr>
      </p:pic>
      <p:pic>
        <p:nvPicPr>
          <p:cNvPr id="6" name="Picture 5" descr="0.018922001341925160_jazzaab_i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3071802" cy="3555326"/>
          </a:xfrm>
          <a:prstGeom prst="rect">
            <a:avLst/>
          </a:prstGeom>
        </p:spPr>
      </p:pic>
      <p:pic>
        <p:nvPicPr>
          <p:cNvPr id="7" name="Picture 6" descr="136327250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882265"/>
            <a:ext cx="3548064" cy="4318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696" y="785794"/>
            <a:ext cx="4686304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a-IR" sz="3600" b="1" dirty="0" smtClean="0"/>
              <a:t>شعر «راهِ نیک بختی » را که محتوای اندرزی</a:t>
            </a:r>
          </a:p>
          <a:p>
            <a:pPr>
              <a:buNone/>
            </a:pPr>
            <a:r>
              <a:rPr lang="fa-IR" sz="3600" b="1" dirty="0" smtClean="0"/>
              <a:t>دارد، با آهنگ و لحن نصیحت و حالت پندگویانه</a:t>
            </a:r>
          </a:p>
          <a:p>
            <a:pPr>
              <a:buNone/>
            </a:pPr>
            <a:r>
              <a:rPr lang="fa-IR" sz="3600" b="1" dirty="0" smtClean="0"/>
              <a:t>میخوانیم؛ به گونه ای که شنونده حس کند خود،</a:t>
            </a:r>
          </a:p>
          <a:p>
            <a:pPr>
              <a:buNone/>
            </a:pPr>
            <a:r>
              <a:rPr lang="fa-IR" sz="3600" b="1" dirty="0" smtClean="0"/>
              <a:t>مخاطب آن اندرز است.</a:t>
            </a:r>
          </a:p>
          <a:p>
            <a:pPr>
              <a:buNone/>
            </a:pPr>
            <a:r>
              <a:rPr lang="fa-IR" sz="3600" b="1" dirty="0" smtClean="0"/>
              <a:t>این شعر را بخوانید و به لحن و آهنگ خواندن،</a:t>
            </a:r>
          </a:p>
          <a:p>
            <a:pPr>
              <a:buNone/>
            </a:pPr>
            <a:r>
              <a:rPr lang="fa-IR" sz="3600" b="1" dirty="0" smtClean="0"/>
              <a:t>توجّه کنید.</a:t>
            </a:r>
          </a:p>
          <a:p>
            <a:endParaRPr lang="fa-IR" dirty="0"/>
          </a:p>
        </p:txBody>
      </p:sp>
      <p:pic>
        <p:nvPicPr>
          <p:cNvPr id="4" name="Picture 3" descr="0.959567001341925152_jazzaab_i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072067" cy="6858000"/>
          </a:xfrm>
          <a:prstGeom prst="rect">
            <a:avLst/>
          </a:prstGeom>
        </p:spPr>
      </p:pic>
      <p:pic>
        <p:nvPicPr>
          <p:cNvPr id="5" name="Picture 4" descr="53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54" y="5286388"/>
            <a:ext cx="4786346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نخمخخ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"/>
            <a:ext cx="9144000" cy="6858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1142984"/>
            <a:ext cx="5229204" cy="1143000"/>
          </a:xfrm>
        </p:spPr>
        <p:txBody>
          <a:bodyPr>
            <a:normAutofit/>
          </a:bodyPr>
          <a:lstStyle/>
          <a:p>
            <a:r>
              <a:rPr lang="fa-IR" sz="6000" b="1" dirty="0" smtClean="0">
                <a:solidFill>
                  <a:srgbClr val="FFFF00"/>
                </a:solidFill>
                <a:cs typeface="2  Baran" pitchFamily="2" charset="-78"/>
              </a:rPr>
              <a:t>شعر درس </a:t>
            </a:r>
            <a:endParaRPr lang="fa-IR" sz="6000" b="1" dirty="0">
              <a:solidFill>
                <a:srgbClr val="FFFF00"/>
              </a:solidFill>
              <a:cs typeface="2  Baran" pitchFamily="2" charset="-78"/>
            </a:endParaRPr>
          </a:p>
        </p:txBody>
      </p:sp>
      <p:pic>
        <p:nvPicPr>
          <p:cNvPr id="5" name="Picture 4" descr="0.018922001341925160_jazzaab_i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3786182" cy="5357826"/>
          </a:xfrm>
          <a:prstGeom prst="rect">
            <a:avLst/>
          </a:prstGeom>
        </p:spPr>
      </p:pic>
      <p:pic>
        <p:nvPicPr>
          <p:cNvPr id="6" name="Picture 5" descr="18ros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643314"/>
            <a:ext cx="246697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0"/>
            <a:ext cx="8229600" cy="4389120"/>
          </a:xfrm>
        </p:spPr>
        <p:txBody>
          <a:bodyPr/>
          <a:lstStyle/>
          <a:p>
            <a:r>
              <a:rPr lang="fa-IR" sz="2800" b="1" dirty="0" smtClean="0">
                <a:solidFill>
                  <a:srgbClr val="FFFF00"/>
                </a:solidFill>
              </a:rPr>
              <a:t>زین گفته سعادت تو جویم             پس یاد بگیر هر چه گویم 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قافیه:جویم .گویم 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زین :مخفف از این 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جویم:می جویم (فعل مضارع اخباری از مصدر جستن )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گویم :می گویم ( فعل مضارع اخباری از مصدر گفتن)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یاد بگیر :فعل امر</a:t>
            </a:r>
          </a:p>
          <a:p>
            <a:r>
              <a:rPr lang="fa-IR" dirty="0" smtClean="0">
                <a:solidFill>
                  <a:srgbClr val="FFFFFF"/>
                </a:solidFill>
              </a:rPr>
              <a:t>معنی بیت :علت پند و نصیحتم این است که خوش بختی تو را می خواهم پس هر چه می گویم از من بشنو و بپذیر. </a:t>
            </a:r>
          </a:p>
          <a:p>
            <a:endParaRPr lang="fa-IR" dirty="0">
              <a:solidFill>
                <a:srgbClr val="FFFFFF"/>
              </a:solidFill>
            </a:endParaRPr>
          </a:p>
        </p:txBody>
      </p:sp>
      <p:pic>
        <p:nvPicPr>
          <p:cNvPr id="4" name="Picture 3" descr="1645206k6c9vyt3r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4275"/>
            <a:ext cx="9144000" cy="3133725"/>
          </a:xfrm>
          <a:prstGeom prst="rect">
            <a:avLst/>
          </a:prstGeom>
        </p:spPr>
      </p:pic>
      <p:pic>
        <p:nvPicPr>
          <p:cNvPr id="5" name="Picture 4" descr="18ro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246697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Custom 27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842</Words>
  <Application>Microsoft Office PowerPoint</Application>
  <PresentationFormat>On-screen Show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Flow</vt:lpstr>
      <vt:lpstr>Apex</vt:lpstr>
      <vt:lpstr>1_Flow</vt:lpstr>
      <vt:lpstr>Office Theme</vt:lpstr>
      <vt:lpstr>Paper</vt:lpstr>
      <vt:lpstr>یاسمن حبیبی   </vt:lpstr>
      <vt:lpstr>به نام خدا </vt:lpstr>
      <vt:lpstr>متن درس</vt:lpstr>
      <vt:lpstr>Slide 4</vt:lpstr>
      <vt:lpstr>Slide 5</vt:lpstr>
      <vt:lpstr>Slide 6</vt:lpstr>
      <vt:lpstr>Slide 7</vt:lpstr>
      <vt:lpstr>شعر درس </vt:lpstr>
      <vt:lpstr>Slide 9</vt:lpstr>
      <vt:lpstr>می باش به عمر خویش سحرخیز                              وز  خواب سحر گهان بپرهیز</vt:lpstr>
      <vt:lpstr>با مادر خویش مهربان باش        آماده خدمتش به جان باش</vt:lpstr>
      <vt:lpstr>با چشم ادب نگر پدر را                        از گفته او مپیچ سر را </vt:lpstr>
      <vt:lpstr>چون این دو شوند از تو خرسند      خرسند شود ز تو خداوند آرایه تکرار : خرسند  معنی بیت : اگر پدر و مادرت از تو راضی باشند خداوند هم از تو راضی خواهند بود </vt:lpstr>
      <vt:lpstr>چون با ادب و تمیز باشی       پیش همه کس عزیز باشی  تناسب : باادب و تمیز و عزیز  معنی بیت : وقتی با ادب رفتار کنی و زیبا و تمیز باشی آن گاه همه تو را دوست دارند </vt:lpstr>
      <vt:lpstr>می کوش که هر چه گوید استاد    گیری همه را به چابکی یاد </vt:lpstr>
      <vt:lpstr>زنهار مگو سخن به جز راست        هرچند تو را در آن خطر هاست</vt:lpstr>
      <vt:lpstr>هر شب که روی به جامه خواب          کن نیک تأمل اندر این باب  کان روز به علم تو چه افزود           وزکرده ی خود چه کرده ای سود</vt:lpstr>
      <vt:lpstr>روزی که در آن نکرده ای کار     آن روز ز عمر خویش مشمار</vt:lpstr>
      <vt:lpstr>کلمات درس </vt:lpstr>
      <vt:lpstr>Slide 20</vt:lpstr>
      <vt:lpstr>فعالیت نوشتاری </vt:lpstr>
      <vt:lpstr>در متن درس شکل نوشتاری کدام واژه ها با شکل گفتاری آنها متفاوت است . آنها را بنوسید خواب – چون- تو- خویش </vt:lpstr>
      <vt:lpstr>بیت های درس را که ردیف دارند بنویسید و زیر قافیه های آنها خط بکشید</vt:lpstr>
      <vt:lpstr>در مصراع زیر متمم و مفعول را مشخص کنید </vt:lpstr>
      <vt:lpstr>بیت زیر که سروده نظامی اس با کدام قسمت ارتباط معنایی دارد </vt:lpstr>
      <vt:lpstr>پایان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yasaman</dc:creator>
  <cp:lastModifiedBy>teacher1</cp:lastModifiedBy>
  <cp:revision>20</cp:revision>
  <dcterms:created xsi:type="dcterms:W3CDTF">2014-11-01T11:27:50Z</dcterms:created>
  <dcterms:modified xsi:type="dcterms:W3CDTF">2014-11-02T10:33:21Z</dcterms:modified>
</cp:coreProperties>
</file>