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59" r:id="rId6"/>
    <p:sldId id="263" r:id="rId7"/>
    <p:sldId id="262" r:id="rId8"/>
    <p:sldId id="264" r:id="rId9"/>
    <p:sldId id="260"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98" d="100"/>
          <a:sy n="98" d="100"/>
        </p:scale>
        <p:origin x="-354" y="20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0929BE8-78AD-438C-B4B3-A9C492057B89}" type="datetimeFigureOut">
              <a:rPr lang="en-US" smtClean="0"/>
              <a:pPr/>
              <a:t>12/9/2011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E6F22676-6D7F-43AC-8C5D-812804632C3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929BE8-78AD-438C-B4B3-A9C492057B89}" type="datetimeFigureOut">
              <a:rPr lang="en-US" smtClean="0"/>
              <a:pPr/>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22676-6D7F-43AC-8C5D-812804632C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929BE8-78AD-438C-B4B3-A9C492057B89}" type="datetimeFigureOut">
              <a:rPr lang="en-US" smtClean="0"/>
              <a:pPr/>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22676-6D7F-43AC-8C5D-812804632C3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0929BE8-78AD-438C-B4B3-A9C492057B89}" type="datetimeFigureOut">
              <a:rPr lang="en-US" smtClean="0"/>
              <a:pPr/>
              <a:t>12/9/2011</a:t>
            </a:fld>
            <a:endParaRPr lang="en-US"/>
          </a:p>
        </p:txBody>
      </p:sp>
      <p:sp>
        <p:nvSpPr>
          <p:cNvPr id="9" name="Slide Number Placeholder 8"/>
          <p:cNvSpPr>
            <a:spLocks noGrp="1"/>
          </p:cNvSpPr>
          <p:nvPr>
            <p:ph type="sldNum" sz="quarter" idx="15"/>
          </p:nvPr>
        </p:nvSpPr>
        <p:spPr/>
        <p:txBody>
          <a:bodyPr rtlCol="0"/>
          <a:lstStyle/>
          <a:p>
            <a:fld id="{E6F22676-6D7F-43AC-8C5D-812804632C3E}"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0929BE8-78AD-438C-B4B3-A9C492057B89}" type="datetimeFigureOut">
              <a:rPr lang="en-US" smtClean="0"/>
              <a:pPr/>
              <a:t>12/9/2011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E6F22676-6D7F-43AC-8C5D-812804632C3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0929BE8-78AD-438C-B4B3-A9C492057B89}" type="datetimeFigureOut">
              <a:rPr lang="en-US" smtClean="0"/>
              <a:pPr/>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F22676-6D7F-43AC-8C5D-812804632C3E}"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0929BE8-78AD-438C-B4B3-A9C492057B89}" type="datetimeFigureOut">
              <a:rPr lang="en-US" smtClean="0"/>
              <a:pPr/>
              <a:t>12/9/2011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F22676-6D7F-43AC-8C5D-812804632C3E}"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0929BE8-78AD-438C-B4B3-A9C492057B89}" type="datetimeFigureOut">
              <a:rPr lang="en-US" smtClean="0"/>
              <a:pPr/>
              <a:t>12/9/2011</a:t>
            </a:fld>
            <a:endParaRPr lang="en-US"/>
          </a:p>
        </p:txBody>
      </p:sp>
      <p:sp>
        <p:nvSpPr>
          <p:cNvPr id="7" name="Slide Number Placeholder 6"/>
          <p:cNvSpPr>
            <a:spLocks noGrp="1"/>
          </p:cNvSpPr>
          <p:nvPr>
            <p:ph type="sldNum" sz="quarter" idx="11"/>
          </p:nvPr>
        </p:nvSpPr>
        <p:spPr/>
        <p:txBody>
          <a:bodyPr rtlCol="0"/>
          <a:lstStyle/>
          <a:p>
            <a:fld id="{E6F22676-6D7F-43AC-8C5D-812804632C3E}"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929BE8-78AD-438C-B4B3-A9C492057B89}" type="datetimeFigureOut">
              <a:rPr lang="en-US" smtClean="0"/>
              <a:pPr/>
              <a:t>12/9/2011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F22676-6D7F-43AC-8C5D-812804632C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0929BE8-78AD-438C-B4B3-A9C492057B89}" type="datetimeFigureOut">
              <a:rPr lang="en-US" smtClean="0"/>
              <a:pPr/>
              <a:t>12/9/2011</a:t>
            </a:fld>
            <a:endParaRPr lang="en-US"/>
          </a:p>
        </p:txBody>
      </p:sp>
      <p:sp>
        <p:nvSpPr>
          <p:cNvPr id="22" name="Slide Number Placeholder 21"/>
          <p:cNvSpPr>
            <a:spLocks noGrp="1"/>
          </p:cNvSpPr>
          <p:nvPr>
            <p:ph type="sldNum" sz="quarter" idx="15"/>
          </p:nvPr>
        </p:nvSpPr>
        <p:spPr/>
        <p:txBody>
          <a:bodyPr rtlCol="0"/>
          <a:lstStyle/>
          <a:p>
            <a:fld id="{E6F22676-6D7F-43AC-8C5D-812804632C3E}"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0929BE8-78AD-438C-B4B3-A9C492057B89}" type="datetimeFigureOut">
              <a:rPr lang="en-US" smtClean="0"/>
              <a:pPr/>
              <a:t>12/9/2011</a:t>
            </a:fld>
            <a:endParaRPr lang="en-US"/>
          </a:p>
        </p:txBody>
      </p:sp>
      <p:sp>
        <p:nvSpPr>
          <p:cNvPr id="18" name="Slide Number Placeholder 17"/>
          <p:cNvSpPr>
            <a:spLocks noGrp="1"/>
          </p:cNvSpPr>
          <p:nvPr>
            <p:ph type="sldNum" sz="quarter" idx="11"/>
          </p:nvPr>
        </p:nvSpPr>
        <p:spPr/>
        <p:txBody>
          <a:bodyPr rtlCol="0"/>
          <a:lstStyle/>
          <a:p>
            <a:fld id="{E6F22676-6D7F-43AC-8C5D-812804632C3E}"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0929BE8-78AD-438C-B4B3-A9C492057B89}" type="datetimeFigureOut">
              <a:rPr lang="en-US" smtClean="0"/>
              <a:pPr/>
              <a:t>12/9/2011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6F22676-6D7F-43AC-8C5D-812804632C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33600" y="5257800"/>
            <a:ext cx="2590800" cy="685800"/>
          </a:xfrm>
        </p:spPr>
        <p:txBody>
          <a:bodyPr>
            <a:noAutofit/>
          </a:bodyPr>
          <a:lstStyle/>
          <a:p>
            <a:r>
              <a:rPr lang="fa-IR" sz="2800" dirty="0" smtClean="0"/>
              <a:t>سرکار خانم خواجوی</a:t>
            </a:r>
            <a:endParaRPr lang="en-US" sz="2800" dirty="0"/>
          </a:p>
        </p:txBody>
      </p:sp>
      <p:sp>
        <p:nvSpPr>
          <p:cNvPr id="4" name="Horizontal Scroll 3"/>
          <p:cNvSpPr/>
          <p:nvPr/>
        </p:nvSpPr>
        <p:spPr>
          <a:xfrm>
            <a:off x="2209800" y="1066800"/>
            <a:ext cx="5867400" cy="2057400"/>
          </a:xfrm>
          <a:prstGeom prst="horizontalScroll">
            <a:avLst/>
          </a:prstGeom>
          <a:solidFill>
            <a:schemeClr val="accent1">
              <a:lumMod val="20000"/>
              <a:lumOff val="80000"/>
            </a:schemeClr>
          </a:solidFill>
          <a:ln>
            <a:solidFill>
              <a:schemeClr val="accent2">
                <a:lumMod val="60000"/>
                <a:lumOff val="40000"/>
              </a:schemeClr>
            </a:solidFill>
          </a:ln>
        </p:spPr>
        <p:style>
          <a:lnRef idx="1">
            <a:schemeClr val="dk1"/>
          </a:lnRef>
          <a:fillRef idx="3">
            <a:schemeClr val="dk1"/>
          </a:fillRef>
          <a:effectRef idx="2">
            <a:schemeClr val="dk1"/>
          </a:effectRef>
          <a:fontRef idx="minor">
            <a:schemeClr val="lt1"/>
          </a:fontRef>
        </p:style>
        <p:txBody>
          <a:bodyPr rtlCol="0" anchor="ct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a-IR" sz="48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انواع فعل</a:t>
            </a:r>
            <a:endParaRPr lang="en-US" sz="48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xmlns="" val="4125150370"/>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75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745162"/>
          </a:xfrm>
        </p:spPr>
        <p:txBody>
          <a:bodyPr>
            <a:normAutofit fontScale="90000"/>
          </a:bodyPr>
          <a:lstStyle/>
          <a:p>
            <a:pPr algn="r"/>
            <a:r>
              <a:rPr lang="fa-IR" b="1" dirty="0" smtClean="0">
                <a:cs typeface="2  Titr" pitchFamily="2" charset="-78"/>
              </a:rPr>
              <a:t/>
            </a:r>
            <a:br>
              <a:rPr lang="fa-IR" b="1" dirty="0" smtClean="0">
                <a:cs typeface="2  Titr" pitchFamily="2" charset="-78"/>
              </a:rPr>
            </a:br>
            <a:r>
              <a:rPr lang="fa-IR" b="1" dirty="0" smtClean="0">
                <a:cs typeface="2  Titr" pitchFamily="2" charset="-78"/>
              </a:rPr>
              <a:t/>
            </a:r>
            <a:br>
              <a:rPr lang="fa-IR" b="1" dirty="0" smtClean="0">
                <a:cs typeface="2  Titr" pitchFamily="2" charset="-78"/>
              </a:rPr>
            </a:br>
            <a:r>
              <a:rPr lang="fa-IR" b="1" dirty="0" smtClean="0">
                <a:cs typeface="2  Titr" pitchFamily="2" charset="-78"/>
              </a:rPr>
              <a:t/>
            </a:r>
            <a:br>
              <a:rPr lang="fa-IR" b="1" dirty="0" smtClean="0">
                <a:cs typeface="2  Titr" pitchFamily="2" charset="-78"/>
              </a:rPr>
            </a:br>
            <a:r>
              <a:rPr lang="en-US" b="1" dirty="0" smtClean="0">
                <a:cs typeface="2  Titr" pitchFamily="2" charset="-78"/>
              </a:rPr>
              <a:t/>
            </a:r>
            <a:br>
              <a:rPr lang="en-US" b="1" dirty="0" smtClean="0">
                <a:cs typeface="2  Titr" pitchFamily="2" charset="-78"/>
              </a:rPr>
            </a:br>
            <a:r>
              <a:rPr lang="en-US" b="1" dirty="0" smtClean="0">
                <a:cs typeface="2  Titr" pitchFamily="2" charset="-78"/>
              </a:rPr>
              <a:t/>
            </a:r>
            <a:br>
              <a:rPr lang="en-US" b="1" dirty="0" smtClean="0">
                <a:cs typeface="2  Titr" pitchFamily="2" charset="-78"/>
              </a:rPr>
            </a:br>
            <a:r>
              <a:rPr lang="en-US" b="1" dirty="0" smtClean="0">
                <a:cs typeface="2  Titr" pitchFamily="2" charset="-78"/>
              </a:rPr>
              <a:t/>
            </a:r>
            <a:br>
              <a:rPr lang="en-US" b="1" dirty="0" smtClean="0">
                <a:cs typeface="2  Titr" pitchFamily="2" charset="-78"/>
              </a:rPr>
            </a:br>
            <a:r>
              <a:rPr lang="en-US" b="1" dirty="0" smtClean="0">
                <a:cs typeface="2  Titr" pitchFamily="2" charset="-78"/>
              </a:rPr>
              <a:t/>
            </a:r>
            <a:br>
              <a:rPr lang="en-US" b="1" dirty="0" smtClean="0">
                <a:cs typeface="2  Titr" pitchFamily="2" charset="-78"/>
              </a:rPr>
            </a:br>
            <a:r>
              <a:rPr lang="fa-IR" b="1" dirty="0" smtClean="0">
                <a:cs typeface="2  Titr" pitchFamily="2" charset="-78"/>
              </a:rPr>
              <a:t> </a:t>
            </a:r>
            <a:r>
              <a:rPr lang="fa-IR" b="1" dirty="0" smtClean="0">
                <a:solidFill>
                  <a:schemeClr val="accent1">
                    <a:lumMod val="60000"/>
                    <a:lumOff val="40000"/>
                  </a:schemeClr>
                </a:solidFill>
                <a:cs typeface="2  Titr" pitchFamily="2" charset="-78"/>
              </a:rPr>
              <a:t>افعال فارسي </a:t>
            </a:r>
            <a:br>
              <a:rPr lang="fa-IR" b="1" dirty="0" smtClean="0">
                <a:solidFill>
                  <a:schemeClr val="accent1">
                    <a:lumMod val="60000"/>
                    <a:lumOff val="40000"/>
                  </a:schemeClr>
                </a:solidFill>
                <a:cs typeface="2  Titr" pitchFamily="2" charset="-78"/>
              </a:rPr>
            </a:br>
            <a:r>
              <a:rPr lang="fa-IR" b="1" dirty="0" smtClean="0">
                <a:solidFill>
                  <a:schemeClr val="accent1">
                    <a:lumMod val="60000"/>
                    <a:lumOff val="40000"/>
                  </a:schemeClr>
                </a:solidFill>
                <a:cs typeface="2  Titr" pitchFamily="2" charset="-78"/>
              </a:rPr>
              <a:t/>
            </a:r>
            <a:br>
              <a:rPr lang="fa-IR" b="1" dirty="0" smtClean="0">
                <a:solidFill>
                  <a:schemeClr val="accent1">
                    <a:lumMod val="60000"/>
                    <a:lumOff val="40000"/>
                  </a:schemeClr>
                </a:solidFill>
                <a:cs typeface="2  Titr" pitchFamily="2" charset="-78"/>
              </a:rPr>
            </a:br>
            <a:r>
              <a:rPr lang="fa-IR" b="1" dirty="0" smtClean="0">
                <a:solidFill>
                  <a:schemeClr val="accent1">
                    <a:lumMod val="60000"/>
                    <a:lumOff val="40000"/>
                  </a:schemeClr>
                </a:solidFill>
                <a:cs typeface="2  Titr" pitchFamily="2" charset="-78"/>
              </a:rPr>
              <a:t/>
            </a:r>
            <a:br>
              <a:rPr lang="fa-IR" b="1" dirty="0" smtClean="0">
                <a:solidFill>
                  <a:schemeClr val="accent1">
                    <a:lumMod val="60000"/>
                    <a:lumOff val="40000"/>
                  </a:schemeClr>
                </a:solidFill>
                <a:cs typeface="2  Titr" pitchFamily="2" charset="-78"/>
              </a:rPr>
            </a:br>
            <a:r>
              <a:rPr lang="fa-IR" b="1" dirty="0" smtClean="0">
                <a:solidFill>
                  <a:schemeClr val="accent1">
                    <a:lumMod val="60000"/>
                    <a:lumOff val="40000"/>
                  </a:schemeClr>
                </a:solidFill>
                <a:cs typeface="2  Titr" pitchFamily="2" charset="-78"/>
              </a:rPr>
              <a:t>ام </a:t>
            </a:r>
            <a:r>
              <a:rPr lang="fa-IR" b="1" dirty="0" smtClean="0">
                <a:solidFill>
                  <a:schemeClr val="accent1">
                    <a:lumMod val="60000"/>
                    <a:lumOff val="40000"/>
                  </a:schemeClr>
                </a:solidFill>
                <a:cs typeface="2  Titr" pitchFamily="2" charset="-78"/>
              </a:rPr>
              <a:t>،اي ،است نقلي است                بودم بودي </a:t>
            </a:r>
            <a:r>
              <a:rPr lang="fa-IR" b="1" dirty="0" smtClean="0">
                <a:solidFill>
                  <a:schemeClr val="accent1">
                    <a:lumMod val="60000"/>
                    <a:lumOff val="40000"/>
                  </a:schemeClr>
                </a:solidFill>
                <a:cs typeface="2  Titr" pitchFamily="2" charset="-78"/>
              </a:rPr>
              <a:t>بود؛ </a:t>
            </a:r>
            <a:r>
              <a:rPr lang="fa-IR" b="1" dirty="0" smtClean="0">
                <a:solidFill>
                  <a:schemeClr val="accent1">
                    <a:lumMod val="60000"/>
                    <a:lumOff val="40000"/>
                  </a:schemeClr>
                </a:solidFill>
                <a:cs typeface="2  Titr" pitchFamily="2" charset="-78"/>
              </a:rPr>
              <a:t>بعيد بود </a:t>
            </a:r>
            <a:br>
              <a:rPr lang="fa-IR" b="1" dirty="0" smtClean="0">
                <a:solidFill>
                  <a:schemeClr val="accent1">
                    <a:lumMod val="60000"/>
                    <a:lumOff val="40000"/>
                  </a:schemeClr>
                </a:solidFill>
                <a:cs typeface="2  Titr" pitchFamily="2" charset="-78"/>
              </a:rPr>
            </a:br>
            <a:r>
              <a:rPr lang="fa-IR" b="1" dirty="0" smtClean="0">
                <a:solidFill>
                  <a:schemeClr val="accent1">
                    <a:lumMod val="60000"/>
                    <a:lumOff val="40000"/>
                  </a:schemeClr>
                </a:solidFill>
                <a:cs typeface="2  Titr" pitchFamily="2" charset="-78"/>
              </a:rPr>
              <a:t> </a:t>
            </a:r>
            <a:r>
              <a:rPr lang="en-US" b="1" dirty="0" smtClean="0">
                <a:solidFill>
                  <a:schemeClr val="accent1">
                    <a:lumMod val="60000"/>
                    <a:lumOff val="40000"/>
                  </a:schemeClr>
                </a:solidFill>
                <a:cs typeface="2  Titr" pitchFamily="2" charset="-78"/>
              </a:rPr>
              <a:t/>
            </a:r>
            <a:br>
              <a:rPr lang="en-US" b="1" dirty="0" smtClean="0">
                <a:solidFill>
                  <a:schemeClr val="accent1">
                    <a:lumMod val="60000"/>
                    <a:lumOff val="40000"/>
                  </a:schemeClr>
                </a:solidFill>
                <a:cs typeface="2  Titr" pitchFamily="2" charset="-78"/>
              </a:rPr>
            </a:br>
            <a:r>
              <a:rPr lang="fa-IR" b="1" dirty="0" smtClean="0">
                <a:solidFill>
                  <a:schemeClr val="accent1">
                    <a:lumMod val="60000"/>
                    <a:lumOff val="40000"/>
                  </a:schemeClr>
                </a:solidFill>
                <a:cs typeface="2  Titr" pitchFamily="2" charset="-78"/>
              </a:rPr>
              <a:t>         باشم باشي باشد التزامي مي باشد </a:t>
            </a:r>
            <a:r>
              <a:rPr lang="fa-IR" b="1" dirty="0" smtClean="0">
                <a:solidFill>
                  <a:schemeClr val="accent1">
                    <a:lumMod val="60000"/>
                    <a:lumOff val="40000"/>
                  </a:schemeClr>
                </a:solidFill>
                <a:cs typeface="2  Titr" pitchFamily="2" charset="-78"/>
              </a:rPr>
              <a:t/>
            </a:r>
            <a:br>
              <a:rPr lang="fa-IR" b="1" dirty="0" smtClean="0">
                <a:solidFill>
                  <a:schemeClr val="accent1">
                    <a:lumMod val="60000"/>
                    <a:lumOff val="40000"/>
                  </a:schemeClr>
                </a:solidFill>
                <a:cs typeface="2  Titr" pitchFamily="2" charset="-78"/>
              </a:rPr>
            </a:br>
            <a:r>
              <a:rPr lang="fa-IR" b="1" dirty="0" smtClean="0">
                <a:solidFill>
                  <a:schemeClr val="accent1">
                    <a:lumMod val="60000"/>
                    <a:lumOff val="40000"/>
                  </a:schemeClr>
                </a:solidFill>
                <a:cs typeface="2  Titr" pitchFamily="2" charset="-78"/>
              </a:rPr>
              <a:t>                                                  </a:t>
            </a:r>
            <a:r>
              <a:rPr lang="fa-IR" b="1" dirty="0" smtClean="0">
                <a:solidFill>
                  <a:schemeClr val="accent1">
                    <a:lumMod val="60000"/>
                    <a:lumOff val="40000"/>
                  </a:schemeClr>
                </a:solidFill>
                <a:cs typeface="2  Titr" pitchFamily="2" charset="-78"/>
              </a:rPr>
              <a:t>استمراري( مي) مي خواهد </a:t>
            </a:r>
            <a:r>
              <a:rPr lang="en-US" b="1" dirty="0" smtClean="0">
                <a:solidFill>
                  <a:schemeClr val="accent1">
                    <a:lumMod val="60000"/>
                    <a:lumOff val="40000"/>
                  </a:schemeClr>
                </a:solidFill>
                <a:cs typeface="2  Titr" pitchFamily="2" charset="-78"/>
              </a:rPr>
              <a:t>               </a:t>
            </a:r>
            <a:br>
              <a:rPr lang="en-US" b="1" dirty="0" smtClean="0">
                <a:solidFill>
                  <a:schemeClr val="accent1">
                    <a:lumMod val="60000"/>
                    <a:lumOff val="40000"/>
                  </a:schemeClr>
                </a:solidFill>
                <a:cs typeface="2  Titr" pitchFamily="2" charset="-78"/>
              </a:rPr>
            </a:br>
            <a:r>
              <a:rPr lang="fa-IR" b="1" dirty="0" smtClean="0">
                <a:solidFill>
                  <a:schemeClr val="accent1">
                    <a:lumMod val="60000"/>
                    <a:lumOff val="40000"/>
                  </a:schemeClr>
                </a:solidFill>
                <a:cs typeface="2  Titr" pitchFamily="2" charset="-78"/>
              </a:rPr>
              <a:t>خواهم </a:t>
            </a:r>
            <a:r>
              <a:rPr lang="fa-IR" b="1" dirty="0" smtClean="0">
                <a:solidFill>
                  <a:schemeClr val="accent1">
                    <a:lumMod val="60000"/>
                    <a:lumOff val="40000"/>
                  </a:schemeClr>
                </a:solidFill>
                <a:cs typeface="2  Titr" pitchFamily="2" charset="-78"/>
              </a:rPr>
              <a:t>خواهي خواهد مستقبل مي خواهد </a:t>
            </a:r>
            <a:r>
              <a:rPr lang="fa-IR" b="1" dirty="0" smtClean="0">
                <a:solidFill>
                  <a:schemeClr val="accent1">
                    <a:lumMod val="60000"/>
                    <a:lumOff val="40000"/>
                  </a:schemeClr>
                </a:solidFill>
                <a:cs typeface="2  Titr" pitchFamily="2" charset="-78"/>
              </a:rPr>
              <a:t>       </a:t>
            </a:r>
            <a:br>
              <a:rPr lang="fa-IR" b="1" dirty="0" smtClean="0">
                <a:solidFill>
                  <a:schemeClr val="accent1">
                    <a:lumMod val="60000"/>
                    <a:lumOff val="40000"/>
                  </a:schemeClr>
                </a:solidFill>
                <a:cs typeface="2  Titr" pitchFamily="2" charset="-78"/>
              </a:rPr>
            </a:br>
            <a:r>
              <a:rPr lang="fa-IR" b="1" dirty="0" smtClean="0">
                <a:solidFill>
                  <a:schemeClr val="accent1">
                    <a:lumMod val="60000"/>
                    <a:lumOff val="40000"/>
                  </a:schemeClr>
                </a:solidFill>
                <a:cs typeface="2  Titr" pitchFamily="2" charset="-78"/>
              </a:rPr>
              <a:t>   </a:t>
            </a:r>
            <a:r>
              <a:rPr lang="fa-IR" b="1" dirty="0" smtClean="0">
                <a:solidFill>
                  <a:schemeClr val="accent1">
                    <a:lumMod val="60000"/>
                    <a:lumOff val="40000"/>
                  </a:schemeClr>
                </a:solidFill>
                <a:cs typeface="2  Titr" pitchFamily="2" charset="-78"/>
              </a:rPr>
              <a:t/>
            </a:r>
            <a:br>
              <a:rPr lang="fa-IR" b="1" dirty="0" smtClean="0">
                <a:solidFill>
                  <a:schemeClr val="accent1">
                    <a:lumMod val="60000"/>
                    <a:lumOff val="40000"/>
                  </a:schemeClr>
                </a:solidFill>
                <a:cs typeface="2  Titr" pitchFamily="2" charset="-78"/>
              </a:rPr>
            </a:br>
            <a:r>
              <a:rPr lang="fa-IR" b="1" dirty="0" smtClean="0">
                <a:solidFill>
                  <a:schemeClr val="accent1">
                    <a:lumMod val="60000"/>
                    <a:lumOff val="40000"/>
                  </a:schemeClr>
                </a:solidFill>
                <a:cs typeface="2  Titr" pitchFamily="2" charset="-78"/>
              </a:rPr>
              <a:t>التزامي </a:t>
            </a:r>
            <a:r>
              <a:rPr lang="fa-IR" sz="2000" b="1" dirty="0" smtClean="0">
                <a:solidFill>
                  <a:schemeClr val="accent1">
                    <a:lumMod val="60000"/>
                    <a:lumOff val="40000"/>
                  </a:schemeClr>
                </a:solidFill>
                <a:cs typeface="2  Titr" pitchFamily="2" charset="-78"/>
              </a:rPr>
              <a:t>(</a:t>
            </a:r>
            <a:r>
              <a:rPr lang="fa-IR" b="1" dirty="0" smtClean="0">
                <a:solidFill>
                  <a:schemeClr val="accent1">
                    <a:lumMod val="60000"/>
                    <a:lumOff val="40000"/>
                  </a:schemeClr>
                </a:solidFill>
                <a:cs typeface="2  Titr" pitchFamily="2" charset="-78"/>
              </a:rPr>
              <a:t>مي </a:t>
            </a:r>
            <a:r>
              <a:rPr lang="fa-IR" sz="2000" b="1" dirty="0" smtClean="0">
                <a:solidFill>
                  <a:schemeClr val="accent1">
                    <a:lumMod val="60000"/>
                    <a:lumOff val="40000"/>
                  </a:schemeClr>
                </a:solidFill>
                <a:cs typeface="2  Titr" pitchFamily="2" charset="-78"/>
              </a:rPr>
              <a:t>)</a:t>
            </a:r>
            <a:r>
              <a:rPr lang="fa-IR" b="1" dirty="0" smtClean="0">
                <a:solidFill>
                  <a:schemeClr val="accent1">
                    <a:lumMod val="60000"/>
                    <a:lumOff val="40000"/>
                  </a:schemeClr>
                </a:solidFill>
                <a:cs typeface="2  Titr" pitchFamily="2" charset="-78"/>
              </a:rPr>
              <a:t>دارد</a:t>
            </a:r>
            <a:r>
              <a:rPr lang="fa-IR" sz="2000" b="1" dirty="0" smtClean="0">
                <a:solidFill>
                  <a:schemeClr val="accent1">
                    <a:lumMod val="60000"/>
                    <a:lumOff val="40000"/>
                  </a:schemeClr>
                </a:solidFill>
                <a:cs typeface="2  Titr" pitchFamily="2" charset="-78"/>
              </a:rPr>
              <a:t>(</a:t>
            </a:r>
            <a:r>
              <a:rPr lang="fa-IR" b="1" dirty="0" smtClean="0">
                <a:solidFill>
                  <a:schemeClr val="accent1">
                    <a:lumMod val="60000"/>
                    <a:lumOff val="40000"/>
                  </a:schemeClr>
                </a:solidFill>
                <a:cs typeface="2  Titr" pitchFamily="2" charset="-78"/>
              </a:rPr>
              <a:t> </a:t>
            </a:r>
            <a:r>
              <a:rPr lang="fa-IR" b="1" dirty="0" smtClean="0">
                <a:solidFill>
                  <a:schemeClr val="accent1">
                    <a:lumMod val="60000"/>
                    <a:lumOff val="40000"/>
                  </a:schemeClr>
                </a:solidFill>
                <a:cs typeface="2  Titr" pitchFamily="2" charset="-78"/>
              </a:rPr>
              <a:t>ب </a:t>
            </a:r>
            <a:r>
              <a:rPr lang="fa-IR" sz="2000" b="1" dirty="0" smtClean="0">
                <a:solidFill>
                  <a:schemeClr val="accent1">
                    <a:lumMod val="60000"/>
                    <a:lumOff val="40000"/>
                  </a:schemeClr>
                </a:solidFill>
                <a:cs typeface="2  Titr" pitchFamily="2" charset="-78"/>
              </a:rPr>
              <a:t>)</a:t>
            </a:r>
            <a:r>
              <a:rPr lang="fa-IR" b="1" dirty="0" smtClean="0">
                <a:solidFill>
                  <a:schemeClr val="accent1">
                    <a:lumMod val="60000"/>
                    <a:lumOff val="40000"/>
                  </a:schemeClr>
                </a:solidFill>
                <a:cs typeface="2  Titr" pitchFamily="2" charset="-78"/>
              </a:rPr>
              <a:t>مي </a:t>
            </a:r>
            <a:r>
              <a:rPr lang="fa-IR" b="1" dirty="0" smtClean="0">
                <a:solidFill>
                  <a:schemeClr val="accent1">
                    <a:lumMod val="60000"/>
                    <a:lumOff val="40000"/>
                  </a:schemeClr>
                </a:solidFill>
                <a:cs typeface="2  Titr" pitchFamily="2" charset="-78"/>
              </a:rPr>
              <a:t>خواهد </a:t>
            </a:r>
            <a:r>
              <a:rPr lang="fa-IR" b="1" dirty="0" smtClean="0">
                <a:solidFill>
                  <a:schemeClr val="accent1">
                    <a:lumMod val="60000"/>
                    <a:lumOff val="40000"/>
                  </a:schemeClr>
                </a:solidFill>
                <a:cs typeface="2  Titr" pitchFamily="2" charset="-78"/>
              </a:rPr>
              <a:t>                                                                                   اخباري</a:t>
            </a:r>
            <a:r>
              <a:rPr lang="fa-IR" sz="2000" b="1" dirty="0" smtClean="0">
                <a:solidFill>
                  <a:schemeClr val="accent1">
                    <a:lumMod val="60000"/>
                    <a:lumOff val="40000"/>
                  </a:schemeClr>
                </a:solidFill>
                <a:cs typeface="2  Titr" pitchFamily="2" charset="-78"/>
              </a:rPr>
              <a:t> (</a:t>
            </a:r>
            <a:r>
              <a:rPr lang="fa-IR" b="1" dirty="0" smtClean="0">
                <a:solidFill>
                  <a:schemeClr val="accent1">
                    <a:lumMod val="60000"/>
                    <a:lumOff val="40000"/>
                  </a:schemeClr>
                </a:solidFill>
                <a:cs typeface="2  Titr" pitchFamily="2" charset="-78"/>
              </a:rPr>
              <a:t>ب</a:t>
            </a:r>
            <a:r>
              <a:rPr lang="fa-IR" sz="2000" b="1" dirty="0" smtClean="0">
                <a:solidFill>
                  <a:schemeClr val="accent1">
                    <a:lumMod val="60000"/>
                    <a:lumOff val="40000"/>
                  </a:schemeClr>
                </a:solidFill>
                <a:cs typeface="2  Titr" pitchFamily="2" charset="-78"/>
              </a:rPr>
              <a:t>) </a:t>
            </a:r>
            <a:r>
              <a:rPr lang="fa-IR" b="1" dirty="0" smtClean="0">
                <a:solidFill>
                  <a:schemeClr val="accent1">
                    <a:lumMod val="60000"/>
                    <a:lumOff val="40000"/>
                  </a:schemeClr>
                </a:solidFill>
                <a:cs typeface="2  Titr" pitchFamily="2" charset="-78"/>
              </a:rPr>
              <a:t>دارد</a:t>
            </a:r>
            <a:r>
              <a:rPr lang="fa-IR" sz="2000" b="1" dirty="0" smtClean="0">
                <a:solidFill>
                  <a:schemeClr val="accent1">
                    <a:lumMod val="60000"/>
                    <a:lumOff val="40000"/>
                  </a:schemeClr>
                </a:solidFill>
                <a:cs typeface="2  Titr" pitchFamily="2" charset="-78"/>
              </a:rPr>
              <a:t>(</a:t>
            </a:r>
            <a:r>
              <a:rPr lang="fa-IR" b="1" dirty="0" smtClean="0">
                <a:solidFill>
                  <a:schemeClr val="accent1">
                    <a:lumMod val="60000"/>
                    <a:lumOff val="40000"/>
                  </a:schemeClr>
                </a:solidFill>
                <a:cs typeface="2  Titr" pitchFamily="2" charset="-78"/>
              </a:rPr>
              <a:t> </a:t>
            </a:r>
            <a:r>
              <a:rPr lang="fa-IR" b="1" dirty="0" smtClean="0">
                <a:solidFill>
                  <a:schemeClr val="accent1">
                    <a:lumMod val="60000"/>
                    <a:lumOff val="40000"/>
                  </a:schemeClr>
                </a:solidFill>
                <a:cs typeface="2  Titr" pitchFamily="2" charset="-78"/>
              </a:rPr>
              <a:t>مي</a:t>
            </a:r>
            <a:r>
              <a:rPr lang="fa-IR" sz="2000" b="1" dirty="0" smtClean="0">
                <a:solidFill>
                  <a:schemeClr val="accent1">
                    <a:lumMod val="60000"/>
                    <a:lumOff val="40000"/>
                  </a:schemeClr>
                </a:solidFill>
                <a:cs typeface="2  Titr" pitchFamily="2" charset="-78"/>
              </a:rPr>
              <a:t> </a:t>
            </a:r>
            <a:r>
              <a:rPr lang="fa-IR" sz="2000" b="1" dirty="0" smtClean="0">
                <a:solidFill>
                  <a:schemeClr val="accent1">
                    <a:lumMod val="60000"/>
                    <a:lumOff val="40000"/>
                  </a:schemeClr>
                </a:solidFill>
                <a:cs typeface="2  Titr" pitchFamily="2" charset="-78"/>
              </a:rPr>
              <a:t>)</a:t>
            </a:r>
            <a:r>
              <a:rPr lang="fa-IR" b="1" dirty="0" smtClean="0">
                <a:solidFill>
                  <a:schemeClr val="accent1">
                    <a:lumMod val="60000"/>
                    <a:lumOff val="40000"/>
                  </a:schemeClr>
                </a:solidFill>
                <a:cs typeface="2  Titr" pitchFamily="2" charset="-78"/>
              </a:rPr>
              <a:t>مي </a:t>
            </a:r>
            <a:r>
              <a:rPr lang="fa-IR" b="1" dirty="0" smtClean="0">
                <a:solidFill>
                  <a:schemeClr val="accent1">
                    <a:lumMod val="60000"/>
                    <a:lumOff val="40000"/>
                  </a:schemeClr>
                </a:solidFill>
                <a:cs typeface="2  Titr" pitchFamily="2" charset="-78"/>
              </a:rPr>
              <a:t>خواهد </a:t>
            </a:r>
            <a:r>
              <a:rPr lang="en-US" b="1" dirty="0" smtClean="0">
                <a:solidFill>
                  <a:schemeClr val="accent1">
                    <a:lumMod val="60000"/>
                    <a:lumOff val="40000"/>
                  </a:schemeClr>
                </a:solidFill>
                <a:cs typeface="2  Titr" pitchFamily="2" charset="-78"/>
              </a:rPr>
              <a:t/>
            </a:r>
            <a:br>
              <a:rPr lang="en-US" b="1" dirty="0" smtClean="0">
                <a:solidFill>
                  <a:schemeClr val="accent1">
                    <a:lumMod val="60000"/>
                    <a:lumOff val="40000"/>
                  </a:schemeClr>
                </a:solidFill>
                <a:cs typeface="2  Titr" pitchFamily="2" charset="-78"/>
              </a:rPr>
            </a:br>
            <a:r>
              <a:rPr lang="fa-IR" b="1" dirty="0" smtClean="0">
                <a:solidFill>
                  <a:schemeClr val="accent1">
                    <a:lumMod val="60000"/>
                    <a:lumOff val="40000"/>
                  </a:schemeClr>
                </a:solidFill>
                <a:cs typeface="2  Titr" pitchFamily="2" charset="-78"/>
              </a:rPr>
              <a:t/>
            </a:r>
            <a:br>
              <a:rPr lang="fa-IR" b="1" dirty="0" smtClean="0">
                <a:solidFill>
                  <a:schemeClr val="accent1">
                    <a:lumMod val="60000"/>
                    <a:lumOff val="40000"/>
                  </a:schemeClr>
                </a:solidFill>
                <a:cs typeface="2  Titr" pitchFamily="2" charset="-78"/>
              </a:rPr>
            </a:br>
            <a:r>
              <a:rPr lang="fa-IR" b="1" dirty="0" smtClean="0">
                <a:cs typeface="2  Titr" pitchFamily="2" charset="-78"/>
              </a:rPr>
              <a:t/>
            </a:r>
            <a:br>
              <a:rPr lang="fa-IR" b="1" dirty="0" smtClean="0">
                <a:cs typeface="2  Titr" pitchFamily="2" charset="-78"/>
              </a:rPr>
            </a:br>
            <a:endParaRPr lang="fa-IR" b="1" dirty="0">
              <a:cs typeface="2  Titr" pitchFamily="2" charset="-78"/>
            </a:endParaRPr>
          </a:p>
        </p:txBody>
      </p:sp>
    </p:spTree>
    <p:extLst>
      <p:ext uri="{BB962C8B-B14F-4D97-AF65-F5344CB8AC3E}">
        <p14:creationId xmlns:p14="http://schemas.microsoft.com/office/powerpoint/2010/main" xmlns="" val="3306675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076650">
            <a:off x="358712" y="1159592"/>
            <a:ext cx="7467600" cy="1143000"/>
          </a:xfrm>
          <a:solidFill>
            <a:schemeClr val="accent2">
              <a:lumMod val="20000"/>
              <a:lumOff val="80000"/>
            </a:schemeClr>
          </a:solidFill>
          <a:ln>
            <a:solidFill>
              <a:schemeClr val="accent1">
                <a:lumMod val="40000"/>
                <a:lumOff val="60000"/>
              </a:schemeClr>
            </a:solidFill>
          </a:ln>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fa-IR" b="1" cap="none" dirty="0" smtClean="0">
                <a:ln/>
                <a:solidFill>
                  <a:schemeClr val="accent3">
                    <a:lumMod val="60000"/>
                    <a:lumOff val="40000"/>
                  </a:schemeClr>
                </a:solidFill>
              </a:rPr>
              <a:t>زمان فعل                                 </a:t>
            </a:r>
            <a:endParaRPr lang="en-US" b="1" cap="none" dirty="0">
              <a:ln/>
              <a:solidFill>
                <a:schemeClr val="accent3">
                  <a:lumMod val="60000"/>
                  <a:lumOff val="40000"/>
                </a:schemeClr>
              </a:solidFill>
            </a:endParaRPr>
          </a:p>
        </p:txBody>
      </p:sp>
      <p:sp>
        <p:nvSpPr>
          <p:cNvPr id="3" name="Content Placeholder 2"/>
          <p:cNvSpPr>
            <a:spLocks noGrp="1"/>
          </p:cNvSpPr>
          <p:nvPr>
            <p:ph sz="quarter" idx="1"/>
          </p:nvPr>
        </p:nvSpPr>
        <p:spPr>
          <a:xfrm rot="21053529">
            <a:off x="809445" y="2628769"/>
            <a:ext cx="7467600" cy="3119786"/>
          </a:xfrm>
          <a:ln>
            <a:solidFill>
              <a:schemeClr val="accent1">
                <a:lumMod val="40000"/>
                <a:lumOff val="60000"/>
              </a:schemeClr>
            </a:solidFill>
          </a:ln>
        </p:spPr>
        <p:style>
          <a:lnRef idx="2">
            <a:schemeClr val="accent1"/>
          </a:lnRef>
          <a:fillRef idx="1">
            <a:schemeClr val="lt1"/>
          </a:fillRef>
          <a:effectRef idx="0">
            <a:schemeClr val="accent1"/>
          </a:effectRef>
          <a:fontRef idx="minor">
            <a:schemeClr val="dk1"/>
          </a:fontRef>
        </p:style>
        <p:txBody>
          <a:bodyPr/>
          <a:lstStyle/>
          <a:p>
            <a:pPr marL="0" indent="0" algn="r">
              <a:buNone/>
            </a:pP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هر </a:t>
            </a:r>
            <a:r>
              <a:rPr lang="fa-IR" b="1" dirty="0">
                <a:ln w="18000">
                  <a:solidFill>
                    <a:schemeClr val="accent2">
                      <a:satMod val="140000"/>
                    </a:schemeClr>
                  </a:solidFill>
                  <a:prstDash val="solid"/>
                  <a:miter lim="800000"/>
                </a:ln>
                <a:noFill/>
                <a:effectLst>
                  <a:outerShdw blurRad="25500" dist="23000" dir="7020000" algn="tl">
                    <a:srgbClr val="000000">
                      <a:alpha val="50000"/>
                    </a:srgbClr>
                  </a:outerShdw>
                </a:effectLst>
              </a:rPr>
              <a:t>فعل دارای سه زمان مهم و اصلی است که </a:t>
            </a: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شامل:</a:t>
            </a:r>
            <a:endPar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marL="0" indent="0" algn="r">
              <a:buNone/>
            </a:pP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گذشته،حال،آینده</a:t>
            </a:r>
          </a:p>
          <a:p>
            <a:pPr marL="0" indent="0" algn="r">
              <a:buNone/>
            </a:pP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به کاری که در زمان گذشته صورت میگیرد </a:t>
            </a:r>
            <a:r>
              <a:rPr lang="fa-IR"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گذشته</a:t>
            </a: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یا </a:t>
            </a:r>
            <a:r>
              <a:rPr lang="fa-IR"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ماضی</a:t>
            </a: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و به کاری که</a:t>
            </a:r>
          </a:p>
          <a:p>
            <a:pPr marL="0" indent="0" algn="r">
              <a:buNone/>
            </a:pP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در زمان حال انجام می شود </a:t>
            </a:r>
            <a:r>
              <a:rPr lang="fa-IR"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حال</a:t>
            </a: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یا </a:t>
            </a:r>
            <a:r>
              <a:rPr lang="fa-IR"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مضارع </a:t>
            </a: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میگویند و اگر در زمانی پس از حال باشد </a:t>
            </a:r>
            <a:r>
              <a:rPr lang="fa-IR"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مستقبل</a:t>
            </a: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نام میگیرد.</a:t>
            </a:r>
          </a:p>
          <a:p>
            <a:pPr marL="0" indent="0" algn="r">
              <a:buNone/>
            </a:pPr>
            <a:r>
              <a:rPr lang="fa-IR" dirty="0" smtClean="0">
                <a:solidFill>
                  <a:srgbClr val="FF0000"/>
                </a:solidFill>
              </a:rPr>
              <a:t> </a:t>
            </a:r>
          </a:p>
        </p:txBody>
      </p:sp>
    </p:spTree>
    <p:extLst>
      <p:ext uri="{BB962C8B-B14F-4D97-AF65-F5344CB8AC3E}">
        <p14:creationId xmlns:p14="http://schemas.microsoft.com/office/powerpoint/2010/main" xmlns="" val="1758985522"/>
      </p:ext>
    </p:extLst>
  </p:cSld>
  <p:clrMapOvr>
    <a:masterClrMapping/>
  </p:clrMapOvr>
  <mc:AlternateContent xmlns:mc="http://schemas.openxmlformats.org/markup-compatibility/2006">
    <mc:Choice xmlns:p14="http://schemas.microsoft.com/office/powerpoint/2010/main" xmlns="" Requires="p14">
      <p:transition spd="slow" p14:dur="1500">
        <p:randomBar dir="vert"/>
      </p:transition>
    </mc:Choice>
    <mc:Fallback>
      <p:transition spd="slow">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fade">
                                      <p:cBhvr>
                                        <p:cTn id="14" dur="1000"/>
                                        <p:tgtEl>
                                          <p:spTgt spid="3">
                                            <p:bg/>
                                          </p:spTgt>
                                        </p:tgtEl>
                                      </p:cBhvr>
                                    </p:animEffect>
                                    <p:anim calcmode="lin" valueType="num">
                                      <p:cBhvr>
                                        <p:cTn id="15" dur="1000" fill="hold"/>
                                        <p:tgtEl>
                                          <p:spTgt spid="3">
                                            <p:bg/>
                                          </p:spTgt>
                                        </p:tgtEl>
                                        <p:attrNameLst>
                                          <p:attrName>ppt_x</p:attrName>
                                        </p:attrNameLst>
                                      </p:cBhvr>
                                      <p:tavLst>
                                        <p:tav tm="0">
                                          <p:val>
                                            <p:strVal val="#ppt_x"/>
                                          </p:val>
                                        </p:tav>
                                        <p:tav tm="100000">
                                          <p:val>
                                            <p:strVal val="#ppt_x"/>
                                          </p:val>
                                        </p:tav>
                                      </p:tavLst>
                                    </p:anim>
                                    <p:anim calcmode="lin" valueType="num">
                                      <p:cBhvr>
                                        <p:cTn id="16"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1000"/>
                                        <p:tgtEl>
                                          <p:spTgt spid="3">
                                            <p:txEl>
                                              <p:pRg st="0" end="0"/>
                                            </p:txEl>
                                          </p:spTgt>
                                        </p:tgtEl>
                                      </p:cBhvr>
                                    </p:animEffect>
                                    <p:anim calcmode="lin" valueType="num">
                                      <p:cBhvr>
                                        <p:cTn id="2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fade">
                                      <p:cBhvr>
                                        <p:cTn id="28" dur="1000"/>
                                        <p:tgtEl>
                                          <p:spTgt spid="3">
                                            <p:txEl>
                                              <p:pRg st="1" end="1"/>
                                            </p:txEl>
                                          </p:spTgt>
                                        </p:tgtEl>
                                      </p:cBhvr>
                                    </p:animEffect>
                                    <p:anim calcmode="lin" valueType="num">
                                      <p:cBhvr>
                                        <p:cTn id="2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1000"/>
                                        <p:tgtEl>
                                          <p:spTgt spid="3">
                                            <p:txEl>
                                              <p:pRg st="2" end="2"/>
                                            </p:txEl>
                                          </p:spTgt>
                                        </p:tgtEl>
                                      </p:cBhvr>
                                    </p:animEffect>
                                    <p:anim calcmode="lin" valueType="num">
                                      <p:cBhvr>
                                        <p:cTn id="3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fade">
                                      <p:cBhvr>
                                        <p:cTn id="42" dur="1000"/>
                                        <p:tgtEl>
                                          <p:spTgt spid="3">
                                            <p:txEl>
                                              <p:pRg st="3" end="3"/>
                                            </p:txEl>
                                          </p:spTgt>
                                        </p:tgtEl>
                                      </p:cBhvr>
                                    </p:animEffect>
                                    <p:anim calcmode="lin" valueType="num">
                                      <p:cBhvr>
                                        <p:cTn id="4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animEffect transition="in" filter="fade">
                                      <p:cBhvr>
                                        <p:cTn id="49" dur="1000"/>
                                        <p:tgtEl>
                                          <p:spTgt spid="3">
                                            <p:txEl>
                                              <p:pRg st="4" end="4"/>
                                            </p:txEl>
                                          </p:spTgt>
                                        </p:tgtEl>
                                      </p:cBhvr>
                                    </p:animEffect>
                                    <p:anim calcmode="lin" valueType="num">
                                      <p:cBhvr>
                                        <p:cTn id="5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16556" y="533400"/>
            <a:ext cx="7467600" cy="5638800"/>
          </a:xfrm>
        </p:spPr>
        <p:style>
          <a:lnRef idx="2">
            <a:schemeClr val="accent2"/>
          </a:lnRef>
          <a:fillRef idx="1">
            <a:schemeClr val="lt1"/>
          </a:fillRef>
          <a:effectRef idx="0">
            <a:schemeClr val="accent2"/>
          </a:effectRef>
          <a:fontRef idx="minor">
            <a:schemeClr val="dk1"/>
          </a:fontRef>
        </p:style>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indent="0" algn="r">
              <a:buNone/>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مصدر:شغل کار است یعنی محل صدور و منظور کلمه ای که با حرف ن کامل میشود که توسط آن می توان اسم وصفت و فعل ساخت.</a:t>
            </a:r>
          </a:p>
          <a:p>
            <a:pPr marL="0" indent="0" algn="r">
              <a:buNone/>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مثلا مصدر فعل خوردمیشود: بن ماضی +  َ ن       خوردن .</a:t>
            </a:r>
            <a:endParaRPr lang="fa-IR"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marL="0" indent="0" algn="r">
              <a:buNone/>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طرز ساخت بن ماضی:مصدر بدون  َ ن:خوردن         خورد (بن ماضی).</a:t>
            </a:r>
          </a:p>
          <a:p>
            <a:pPr marL="0" indent="0" algn="r">
              <a:buNone/>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طرز ساخت بن مضارع: فعل امربدون «ب»آغازی:خوردن     بخور    رو (بن ماضی).</a:t>
            </a:r>
          </a:p>
          <a:p>
            <a:pPr marL="0" indent="0" algn="r">
              <a:buNone/>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*:فعل های فارسی دو بن دارند که شامل بن ماضی و مضارع می باشد.</a:t>
            </a:r>
          </a:p>
          <a:p>
            <a:pPr marL="0" indent="0" algn="r">
              <a:buNone/>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طرز ساخت فعل آینده: خواه+ شناسه ی مضارع + بن ماضی </a:t>
            </a:r>
          </a:p>
          <a:p>
            <a:pPr marL="0" indent="0" algn="r">
              <a:buNone/>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مثل:</a:t>
            </a:r>
          </a:p>
          <a:p>
            <a:pPr marL="0" indent="0" algn="r">
              <a:buNone/>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خواه + َ م + خورد        خواهم خورد            </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1027" name="Picture 3" descr="C:\Program Files (x86)\Microsoft Office\MEDIA\CAGCAT10\j0304933.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8600" y="5105400"/>
            <a:ext cx="1688277" cy="1547446"/>
          </a:xfrm>
          <a:prstGeom prst="rect">
            <a:avLst/>
          </a:prstGeom>
          <a:noFill/>
          <a:extLst>
            <a:ext uri="{909E8E84-426E-40DD-AFC4-6F175D3DCCD1}">
              <a14:hiddenFill xmlns:a14="http://schemas.microsoft.com/office/drawing/2010/main" xmlns="">
                <a:solidFill>
                  <a:srgbClr val="FFFFFF"/>
                </a:solidFill>
              </a14:hiddenFill>
            </a:ext>
          </a:extLst>
        </p:spPr>
      </p:pic>
      <p:cxnSp>
        <p:nvCxnSpPr>
          <p:cNvPr id="15" name="Straight Connector 14"/>
          <p:cNvCxnSpPr/>
          <p:nvPr/>
        </p:nvCxnSpPr>
        <p:spPr>
          <a:xfrm>
            <a:off x="3677652" y="1639504"/>
            <a:ext cx="10427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2762250" y="2079057"/>
            <a:ext cx="381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2933700" y="1676400"/>
            <a:ext cx="4191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1889451" y="2536257"/>
            <a:ext cx="304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1072738" y="2504173"/>
            <a:ext cx="2988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4250356" y="2133600"/>
            <a:ext cx="152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a:off x="5473967" y="4634564"/>
            <a:ext cx="533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010400" y="4634564"/>
            <a:ext cx="762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255639663"/>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fltVal val="0"/>
                                          </p:val>
                                        </p:tav>
                                        <p:tav tm="100000">
                                          <p:val>
                                            <p:strVal val="#ppt_w"/>
                                          </p:val>
                                        </p:tav>
                                      </p:tavLst>
                                    </p:anim>
                                    <p:anim calcmode="lin" valueType="num">
                                      <p:cBhvr>
                                        <p:cTn id="8" dur="1000" fill="hold"/>
                                        <p:tgtEl>
                                          <p:spTgt spid="3">
                                            <p:bg/>
                                          </p:spTgt>
                                        </p:tgtEl>
                                        <p:attrNameLst>
                                          <p:attrName>ppt_h</p:attrName>
                                        </p:attrNameLst>
                                      </p:cBhvr>
                                      <p:tavLst>
                                        <p:tav tm="0">
                                          <p:val>
                                            <p:fltVal val="0"/>
                                          </p:val>
                                        </p:tav>
                                        <p:tav tm="100000">
                                          <p:val>
                                            <p:strVal val="#ppt_h"/>
                                          </p:val>
                                        </p:tav>
                                      </p:tavLst>
                                    </p:anim>
                                    <p:anim calcmode="lin" valueType="num">
                                      <p:cBhvr>
                                        <p:cTn id="9" dur="1000" fill="hold"/>
                                        <p:tgtEl>
                                          <p:spTgt spid="3">
                                            <p:bg/>
                                          </p:spTgt>
                                        </p:tgtEl>
                                        <p:attrNameLst>
                                          <p:attrName>style.rotation</p:attrName>
                                        </p:attrNameLst>
                                      </p:cBhvr>
                                      <p:tavLst>
                                        <p:tav tm="0">
                                          <p:val>
                                            <p:fltVal val="90"/>
                                          </p:val>
                                        </p:tav>
                                        <p:tav tm="100000">
                                          <p:val>
                                            <p:fltVal val="0"/>
                                          </p:val>
                                        </p:tav>
                                      </p:tavLst>
                                    </p:anim>
                                    <p:animEffect transition="in" filter="fade">
                                      <p:cBhvr>
                                        <p:cTn id="10" dur="1000"/>
                                        <p:tgtEl>
                                          <p:spTgt spid="3">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 calcmode="lin" valueType="num">
                                      <p:cBhvr>
                                        <p:cTn id="5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6" end="6"/>
                                            </p:txEl>
                                          </p:spTgt>
                                        </p:tgtEl>
                                        <p:attrNameLst>
                                          <p:attrName>style.visibility</p:attrName>
                                        </p:attrNameLst>
                                      </p:cBhvr>
                                      <p:to>
                                        <p:strVal val="visible"/>
                                      </p:to>
                                    </p:set>
                                    <p:anim calcmode="lin" valueType="num">
                                      <p:cBhvr>
                                        <p:cTn id="6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6" end="6"/>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7" end="7"/>
                                            </p:txEl>
                                          </p:spTgt>
                                        </p:tgtEl>
                                        <p:attrNameLst>
                                          <p:attrName>style.visibility</p:attrName>
                                        </p:attrNameLst>
                                      </p:cBhvr>
                                      <p:to>
                                        <p:strVal val="visible"/>
                                      </p:to>
                                    </p:set>
                                    <p:anim calcmode="lin" valueType="num">
                                      <p:cBhvr>
                                        <p:cTn id="7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19"/>
            <a:ext cx="7467600" cy="914400"/>
          </a:xfrm>
        </p:spPr>
        <p:txBody>
          <a:bodyPr/>
          <a:lstStyle/>
          <a:p>
            <a:r>
              <a:rPr lang="fa-IR" b="1" cap="none"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انواع فعل ماضی :</a:t>
            </a:r>
            <a:r>
              <a:rPr lang="fa-IR" dirty="0" smtClean="0"/>
              <a:t>                                                   </a:t>
            </a:r>
            <a:endParaRPr lang="en-US" dirty="0"/>
          </a:p>
        </p:txBody>
      </p:sp>
      <p:sp>
        <p:nvSpPr>
          <p:cNvPr id="3" name="Content Placeholder 2"/>
          <p:cNvSpPr>
            <a:spLocks noGrp="1"/>
          </p:cNvSpPr>
          <p:nvPr>
            <p:ph sz="quarter" idx="1"/>
          </p:nvPr>
        </p:nvSpPr>
        <p:spPr>
          <a:xfrm>
            <a:off x="533400" y="1828800"/>
            <a:ext cx="7467600" cy="3581400"/>
          </a:xfrm>
        </p:spPr>
        <p:style>
          <a:lnRef idx="2">
            <a:schemeClr val="accent3"/>
          </a:lnRef>
          <a:fillRef idx="1">
            <a:schemeClr val="lt1"/>
          </a:fillRef>
          <a:effectRef idx="0">
            <a:schemeClr val="accent3"/>
          </a:effectRef>
          <a:fontRef idx="minor">
            <a:schemeClr val="dk1"/>
          </a:fontRef>
        </p:style>
        <p:txBody>
          <a:bodyPr/>
          <a:lstStyle/>
          <a:p>
            <a:pPr marL="0" indent="0" algn="r">
              <a:buNone/>
            </a:pPr>
            <a:r>
              <a:rPr lang="fa-IR" sz="2800" dirty="0" smtClean="0">
                <a:solidFill>
                  <a:schemeClr val="accent4">
                    <a:lumMod val="40000"/>
                    <a:lumOff val="60000"/>
                  </a:schemeClr>
                </a:solidFill>
              </a:rPr>
              <a:t>*ماضی ساده</a:t>
            </a:r>
          </a:p>
          <a:p>
            <a:pPr marL="0" indent="0" algn="r">
              <a:buNone/>
            </a:pPr>
            <a:r>
              <a:rPr lang="fa-IR" sz="2800" dirty="0" smtClean="0">
                <a:solidFill>
                  <a:schemeClr val="accent4">
                    <a:lumMod val="40000"/>
                    <a:lumOff val="60000"/>
                  </a:schemeClr>
                </a:solidFill>
              </a:rPr>
              <a:t>*ماضی استمراری</a:t>
            </a:r>
          </a:p>
          <a:p>
            <a:pPr marL="0" indent="0" algn="r">
              <a:buNone/>
            </a:pPr>
            <a:r>
              <a:rPr lang="fa-IR" sz="2800" dirty="0" smtClean="0">
                <a:solidFill>
                  <a:schemeClr val="accent4">
                    <a:lumMod val="40000"/>
                    <a:lumOff val="60000"/>
                  </a:schemeClr>
                </a:solidFill>
              </a:rPr>
              <a:t>*ماضی بعید</a:t>
            </a:r>
          </a:p>
          <a:p>
            <a:pPr marL="0" indent="0" algn="r">
              <a:buNone/>
            </a:pPr>
            <a:r>
              <a:rPr lang="fa-IR" sz="2800" dirty="0" smtClean="0">
                <a:solidFill>
                  <a:schemeClr val="accent4">
                    <a:lumMod val="40000"/>
                    <a:lumOff val="60000"/>
                  </a:schemeClr>
                </a:solidFill>
              </a:rPr>
              <a:t>*ماضی نقلی</a:t>
            </a:r>
          </a:p>
          <a:p>
            <a:pPr marL="0" indent="0" algn="r">
              <a:buNone/>
            </a:pPr>
            <a:r>
              <a:rPr lang="fa-IR" sz="2800" dirty="0" smtClean="0">
                <a:solidFill>
                  <a:schemeClr val="accent4">
                    <a:lumMod val="40000"/>
                    <a:lumOff val="60000"/>
                  </a:schemeClr>
                </a:solidFill>
              </a:rPr>
              <a:t>*ماضی التزامی</a:t>
            </a:r>
          </a:p>
          <a:p>
            <a:pPr marL="0" indent="0" algn="r">
              <a:buNone/>
            </a:pPr>
            <a:r>
              <a:rPr lang="fa-IR" sz="2800" dirty="0" smtClean="0">
                <a:solidFill>
                  <a:schemeClr val="accent4">
                    <a:lumMod val="40000"/>
                    <a:lumOff val="60000"/>
                  </a:schemeClr>
                </a:solidFill>
              </a:rPr>
              <a:t>*ماضی مستمر</a:t>
            </a:r>
          </a:p>
          <a:p>
            <a:pPr marL="0" indent="0" algn="r">
              <a:buNone/>
            </a:pPr>
            <a:r>
              <a:rPr lang="fa-IR" dirty="0"/>
              <a:t> </a:t>
            </a:r>
            <a:endParaRPr lang="en-US" dirty="0"/>
          </a:p>
        </p:txBody>
      </p:sp>
    </p:spTree>
    <p:extLst>
      <p:ext uri="{BB962C8B-B14F-4D97-AF65-F5344CB8AC3E}">
        <p14:creationId xmlns:p14="http://schemas.microsoft.com/office/powerpoint/2010/main" xmlns="" val="2736708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3.33333E-6 0.07222 L -3.33333E-6 1.11111E-6 " pathEditMode="relative" rAng="0" ptsTypes="AA">
                                      <p:cBhvr>
                                        <p:cTn id="6" dur="250" accel="50000" decel="50000" autoRev="1" fill="hold">
                                          <p:stCondLst>
                                            <p:cond delay="0"/>
                                          </p:stCondLst>
                                        </p:cTn>
                                        <p:tgtEl>
                                          <p:spTgt spid="2"/>
                                        </p:tgtEl>
                                        <p:attrNameLst>
                                          <p:attrName>ppt_x</p:attrName>
                                          <p:attrName>ppt_y</p:attrName>
                                        </p:attrNameLst>
                                      </p:cBhvr>
                                      <p:rCtr x="0" y="-3611"/>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Effect transition="in" filter="wipe(down)">
                                      <p:cBhvr>
                                        <p:cTn id="15" dur="580">
                                          <p:stCondLst>
                                            <p:cond delay="0"/>
                                          </p:stCondLst>
                                        </p:cTn>
                                        <p:tgtEl>
                                          <p:spTgt spid="3">
                                            <p:bg/>
                                          </p:spTgt>
                                        </p:tgtEl>
                                      </p:cBhvr>
                                    </p:animEffect>
                                    <p:anim calcmode="lin" valueType="num">
                                      <p:cBhvr>
                                        <p:cTn id="16"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bg/>
                                          </p:spTgt>
                                        </p:tgtEl>
                                      </p:cBhvr>
                                      <p:to x="100000" y="60000"/>
                                    </p:animScale>
                                    <p:animScale>
                                      <p:cBhvr>
                                        <p:cTn id="22" dur="166" decel="50000">
                                          <p:stCondLst>
                                            <p:cond delay="676"/>
                                          </p:stCondLst>
                                        </p:cTn>
                                        <p:tgtEl>
                                          <p:spTgt spid="3">
                                            <p:bg/>
                                          </p:spTgt>
                                        </p:tgtEl>
                                      </p:cBhvr>
                                      <p:to x="100000" y="100000"/>
                                    </p:animScale>
                                    <p:animScale>
                                      <p:cBhvr>
                                        <p:cTn id="23" dur="26">
                                          <p:stCondLst>
                                            <p:cond delay="1312"/>
                                          </p:stCondLst>
                                        </p:cTn>
                                        <p:tgtEl>
                                          <p:spTgt spid="3">
                                            <p:bg/>
                                          </p:spTgt>
                                        </p:tgtEl>
                                      </p:cBhvr>
                                      <p:to x="100000" y="80000"/>
                                    </p:animScale>
                                    <p:animScale>
                                      <p:cBhvr>
                                        <p:cTn id="24" dur="166" decel="50000">
                                          <p:stCondLst>
                                            <p:cond delay="1338"/>
                                          </p:stCondLst>
                                        </p:cTn>
                                        <p:tgtEl>
                                          <p:spTgt spid="3">
                                            <p:bg/>
                                          </p:spTgt>
                                        </p:tgtEl>
                                      </p:cBhvr>
                                      <p:to x="100000" y="100000"/>
                                    </p:animScale>
                                    <p:animScale>
                                      <p:cBhvr>
                                        <p:cTn id="25" dur="26">
                                          <p:stCondLst>
                                            <p:cond delay="1642"/>
                                          </p:stCondLst>
                                        </p:cTn>
                                        <p:tgtEl>
                                          <p:spTgt spid="3">
                                            <p:bg/>
                                          </p:spTgt>
                                        </p:tgtEl>
                                      </p:cBhvr>
                                      <p:to x="100000" y="90000"/>
                                    </p:animScale>
                                    <p:animScale>
                                      <p:cBhvr>
                                        <p:cTn id="26" dur="166" decel="50000">
                                          <p:stCondLst>
                                            <p:cond delay="1668"/>
                                          </p:stCondLst>
                                        </p:cTn>
                                        <p:tgtEl>
                                          <p:spTgt spid="3">
                                            <p:bg/>
                                          </p:spTgt>
                                        </p:tgtEl>
                                      </p:cBhvr>
                                      <p:to x="100000" y="100000"/>
                                    </p:animScale>
                                    <p:animScale>
                                      <p:cBhvr>
                                        <p:cTn id="27" dur="26">
                                          <p:stCondLst>
                                            <p:cond delay="1808"/>
                                          </p:stCondLst>
                                        </p:cTn>
                                        <p:tgtEl>
                                          <p:spTgt spid="3">
                                            <p:bg/>
                                          </p:spTgt>
                                        </p:tgtEl>
                                      </p:cBhvr>
                                      <p:to x="100000" y="95000"/>
                                    </p:animScale>
                                    <p:animScale>
                                      <p:cBhvr>
                                        <p:cTn id="28" dur="166" decel="50000">
                                          <p:stCondLst>
                                            <p:cond delay="1834"/>
                                          </p:stCondLst>
                                        </p:cTn>
                                        <p:tgtEl>
                                          <p:spTgt spid="3">
                                            <p:bg/>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grpId="0"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animEffect transition="in" filter="wipe(down)">
                                      <p:cBhvr>
                                        <p:cTn id="33" dur="580">
                                          <p:stCondLst>
                                            <p:cond delay="0"/>
                                          </p:stCondLst>
                                        </p:cTn>
                                        <p:tgtEl>
                                          <p:spTgt spid="3">
                                            <p:txEl>
                                              <p:pRg st="0" end="0"/>
                                            </p:txEl>
                                          </p:spTgt>
                                        </p:tgtEl>
                                      </p:cBhvr>
                                    </p:animEffect>
                                    <p:anim calcmode="lin" valueType="num">
                                      <p:cBhvr>
                                        <p:cTn id="3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0" end="0"/>
                                            </p:txEl>
                                          </p:spTgt>
                                        </p:tgtEl>
                                      </p:cBhvr>
                                      <p:to x="100000" y="60000"/>
                                    </p:animScale>
                                    <p:animScale>
                                      <p:cBhvr>
                                        <p:cTn id="40" dur="166" decel="50000">
                                          <p:stCondLst>
                                            <p:cond delay="676"/>
                                          </p:stCondLst>
                                        </p:cTn>
                                        <p:tgtEl>
                                          <p:spTgt spid="3">
                                            <p:txEl>
                                              <p:pRg st="0" end="0"/>
                                            </p:txEl>
                                          </p:spTgt>
                                        </p:tgtEl>
                                      </p:cBhvr>
                                      <p:to x="100000" y="100000"/>
                                    </p:animScale>
                                    <p:animScale>
                                      <p:cBhvr>
                                        <p:cTn id="41" dur="26">
                                          <p:stCondLst>
                                            <p:cond delay="1312"/>
                                          </p:stCondLst>
                                        </p:cTn>
                                        <p:tgtEl>
                                          <p:spTgt spid="3">
                                            <p:txEl>
                                              <p:pRg st="0" end="0"/>
                                            </p:txEl>
                                          </p:spTgt>
                                        </p:tgtEl>
                                      </p:cBhvr>
                                      <p:to x="100000" y="80000"/>
                                    </p:animScale>
                                    <p:animScale>
                                      <p:cBhvr>
                                        <p:cTn id="42" dur="166" decel="50000">
                                          <p:stCondLst>
                                            <p:cond delay="1338"/>
                                          </p:stCondLst>
                                        </p:cTn>
                                        <p:tgtEl>
                                          <p:spTgt spid="3">
                                            <p:txEl>
                                              <p:pRg st="0" end="0"/>
                                            </p:txEl>
                                          </p:spTgt>
                                        </p:tgtEl>
                                      </p:cBhvr>
                                      <p:to x="100000" y="100000"/>
                                    </p:animScale>
                                    <p:animScale>
                                      <p:cBhvr>
                                        <p:cTn id="43" dur="26">
                                          <p:stCondLst>
                                            <p:cond delay="1642"/>
                                          </p:stCondLst>
                                        </p:cTn>
                                        <p:tgtEl>
                                          <p:spTgt spid="3">
                                            <p:txEl>
                                              <p:pRg st="0" end="0"/>
                                            </p:txEl>
                                          </p:spTgt>
                                        </p:tgtEl>
                                      </p:cBhvr>
                                      <p:to x="100000" y="90000"/>
                                    </p:animScale>
                                    <p:animScale>
                                      <p:cBhvr>
                                        <p:cTn id="44" dur="166" decel="50000">
                                          <p:stCondLst>
                                            <p:cond delay="1668"/>
                                          </p:stCondLst>
                                        </p:cTn>
                                        <p:tgtEl>
                                          <p:spTgt spid="3">
                                            <p:txEl>
                                              <p:pRg st="0" end="0"/>
                                            </p:txEl>
                                          </p:spTgt>
                                        </p:tgtEl>
                                      </p:cBhvr>
                                      <p:to x="100000" y="100000"/>
                                    </p:animScale>
                                    <p:animScale>
                                      <p:cBhvr>
                                        <p:cTn id="45" dur="26">
                                          <p:stCondLst>
                                            <p:cond delay="1808"/>
                                          </p:stCondLst>
                                        </p:cTn>
                                        <p:tgtEl>
                                          <p:spTgt spid="3">
                                            <p:txEl>
                                              <p:pRg st="0" end="0"/>
                                            </p:txEl>
                                          </p:spTgt>
                                        </p:tgtEl>
                                      </p:cBhvr>
                                      <p:to x="100000" y="95000"/>
                                    </p:animScale>
                                    <p:animScale>
                                      <p:cBhvr>
                                        <p:cTn id="46" dur="166" decel="50000">
                                          <p:stCondLst>
                                            <p:cond delay="1834"/>
                                          </p:stCondLst>
                                        </p:cTn>
                                        <p:tgtEl>
                                          <p:spTgt spid="3">
                                            <p:txEl>
                                              <p:pRg st="0" end="0"/>
                                            </p:txEl>
                                          </p:spTgt>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3">
                                            <p:txEl>
                                              <p:pRg st="1" end="1"/>
                                            </p:txEl>
                                          </p:spTgt>
                                        </p:tgtEl>
                                        <p:attrNameLst>
                                          <p:attrName>style.visibility</p:attrName>
                                        </p:attrNameLst>
                                      </p:cBhvr>
                                      <p:to>
                                        <p:strVal val="visible"/>
                                      </p:to>
                                    </p:set>
                                    <p:animEffect transition="in" filter="wipe(down)">
                                      <p:cBhvr>
                                        <p:cTn id="51" dur="580">
                                          <p:stCondLst>
                                            <p:cond delay="0"/>
                                          </p:stCondLst>
                                        </p:cTn>
                                        <p:tgtEl>
                                          <p:spTgt spid="3">
                                            <p:txEl>
                                              <p:pRg st="1" end="1"/>
                                            </p:txEl>
                                          </p:spTgt>
                                        </p:tgtEl>
                                      </p:cBhvr>
                                    </p:animEffect>
                                    <p:anim calcmode="lin" valueType="num">
                                      <p:cBhvr>
                                        <p:cTn id="5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57" dur="26">
                                          <p:stCondLst>
                                            <p:cond delay="650"/>
                                          </p:stCondLst>
                                        </p:cTn>
                                        <p:tgtEl>
                                          <p:spTgt spid="3">
                                            <p:txEl>
                                              <p:pRg st="1" end="1"/>
                                            </p:txEl>
                                          </p:spTgt>
                                        </p:tgtEl>
                                      </p:cBhvr>
                                      <p:to x="100000" y="60000"/>
                                    </p:animScale>
                                    <p:animScale>
                                      <p:cBhvr>
                                        <p:cTn id="58" dur="166" decel="50000">
                                          <p:stCondLst>
                                            <p:cond delay="676"/>
                                          </p:stCondLst>
                                        </p:cTn>
                                        <p:tgtEl>
                                          <p:spTgt spid="3">
                                            <p:txEl>
                                              <p:pRg st="1" end="1"/>
                                            </p:txEl>
                                          </p:spTgt>
                                        </p:tgtEl>
                                      </p:cBhvr>
                                      <p:to x="100000" y="100000"/>
                                    </p:animScale>
                                    <p:animScale>
                                      <p:cBhvr>
                                        <p:cTn id="59" dur="26">
                                          <p:stCondLst>
                                            <p:cond delay="1312"/>
                                          </p:stCondLst>
                                        </p:cTn>
                                        <p:tgtEl>
                                          <p:spTgt spid="3">
                                            <p:txEl>
                                              <p:pRg st="1" end="1"/>
                                            </p:txEl>
                                          </p:spTgt>
                                        </p:tgtEl>
                                      </p:cBhvr>
                                      <p:to x="100000" y="80000"/>
                                    </p:animScale>
                                    <p:animScale>
                                      <p:cBhvr>
                                        <p:cTn id="60" dur="166" decel="50000">
                                          <p:stCondLst>
                                            <p:cond delay="1338"/>
                                          </p:stCondLst>
                                        </p:cTn>
                                        <p:tgtEl>
                                          <p:spTgt spid="3">
                                            <p:txEl>
                                              <p:pRg st="1" end="1"/>
                                            </p:txEl>
                                          </p:spTgt>
                                        </p:tgtEl>
                                      </p:cBhvr>
                                      <p:to x="100000" y="100000"/>
                                    </p:animScale>
                                    <p:animScale>
                                      <p:cBhvr>
                                        <p:cTn id="61" dur="26">
                                          <p:stCondLst>
                                            <p:cond delay="1642"/>
                                          </p:stCondLst>
                                        </p:cTn>
                                        <p:tgtEl>
                                          <p:spTgt spid="3">
                                            <p:txEl>
                                              <p:pRg st="1" end="1"/>
                                            </p:txEl>
                                          </p:spTgt>
                                        </p:tgtEl>
                                      </p:cBhvr>
                                      <p:to x="100000" y="90000"/>
                                    </p:animScale>
                                    <p:animScale>
                                      <p:cBhvr>
                                        <p:cTn id="62" dur="166" decel="50000">
                                          <p:stCondLst>
                                            <p:cond delay="1668"/>
                                          </p:stCondLst>
                                        </p:cTn>
                                        <p:tgtEl>
                                          <p:spTgt spid="3">
                                            <p:txEl>
                                              <p:pRg st="1" end="1"/>
                                            </p:txEl>
                                          </p:spTgt>
                                        </p:tgtEl>
                                      </p:cBhvr>
                                      <p:to x="100000" y="100000"/>
                                    </p:animScale>
                                    <p:animScale>
                                      <p:cBhvr>
                                        <p:cTn id="63" dur="26">
                                          <p:stCondLst>
                                            <p:cond delay="1808"/>
                                          </p:stCondLst>
                                        </p:cTn>
                                        <p:tgtEl>
                                          <p:spTgt spid="3">
                                            <p:txEl>
                                              <p:pRg st="1" end="1"/>
                                            </p:txEl>
                                          </p:spTgt>
                                        </p:tgtEl>
                                      </p:cBhvr>
                                      <p:to x="100000" y="95000"/>
                                    </p:animScale>
                                    <p:animScale>
                                      <p:cBhvr>
                                        <p:cTn id="64" dur="166" decel="50000">
                                          <p:stCondLst>
                                            <p:cond delay="1834"/>
                                          </p:stCondLst>
                                        </p:cTn>
                                        <p:tgtEl>
                                          <p:spTgt spid="3">
                                            <p:txEl>
                                              <p:pRg st="1" end="1"/>
                                            </p:txEl>
                                          </p:spTgt>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26" presetClass="entr" presetSubtype="0" fill="hold" grpId="0" nodeType="clickEffect">
                                  <p:stCondLst>
                                    <p:cond delay="0"/>
                                  </p:stCondLst>
                                  <p:childTnLst>
                                    <p:set>
                                      <p:cBhvr>
                                        <p:cTn id="68" dur="1" fill="hold">
                                          <p:stCondLst>
                                            <p:cond delay="0"/>
                                          </p:stCondLst>
                                        </p:cTn>
                                        <p:tgtEl>
                                          <p:spTgt spid="3">
                                            <p:txEl>
                                              <p:pRg st="2" end="2"/>
                                            </p:txEl>
                                          </p:spTgt>
                                        </p:tgtEl>
                                        <p:attrNameLst>
                                          <p:attrName>style.visibility</p:attrName>
                                        </p:attrNameLst>
                                      </p:cBhvr>
                                      <p:to>
                                        <p:strVal val="visible"/>
                                      </p:to>
                                    </p:set>
                                    <p:animEffect transition="in" filter="wipe(down)">
                                      <p:cBhvr>
                                        <p:cTn id="69" dur="580">
                                          <p:stCondLst>
                                            <p:cond delay="0"/>
                                          </p:stCondLst>
                                        </p:cTn>
                                        <p:tgtEl>
                                          <p:spTgt spid="3">
                                            <p:txEl>
                                              <p:pRg st="2" end="2"/>
                                            </p:txEl>
                                          </p:spTgt>
                                        </p:tgtEl>
                                      </p:cBhvr>
                                    </p:animEffect>
                                    <p:anim calcmode="lin" valueType="num">
                                      <p:cBhvr>
                                        <p:cTn id="7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75" dur="26">
                                          <p:stCondLst>
                                            <p:cond delay="650"/>
                                          </p:stCondLst>
                                        </p:cTn>
                                        <p:tgtEl>
                                          <p:spTgt spid="3">
                                            <p:txEl>
                                              <p:pRg st="2" end="2"/>
                                            </p:txEl>
                                          </p:spTgt>
                                        </p:tgtEl>
                                      </p:cBhvr>
                                      <p:to x="100000" y="60000"/>
                                    </p:animScale>
                                    <p:animScale>
                                      <p:cBhvr>
                                        <p:cTn id="76" dur="166" decel="50000">
                                          <p:stCondLst>
                                            <p:cond delay="676"/>
                                          </p:stCondLst>
                                        </p:cTn>
                                        <p:tgtEl>
                                          <p:spTgt spid="3">
                                            <p:txEl>
                                              <p:pRg st="2" end="2"/>
                                            </p:txEl>
                                          </p:spTgt>
                                        </p:tgtEl>
                                      </p:cBhvr>
                                      <p:to x="100000" y="100000"/>
                                    </p:animScale>
                                    <p:animScale>
                                      <p:cBhvr>
                                        <p:cTn id="77" dur="26">
                                          <p:stCondLst>
                                            <p:cond delay="1312"/>
                                          </p:stCondLst>
                                        </p:cTn>
                                        <p:tgtEl>
                                          <p:spTgt spid="3">
                                            <p:txEl>
                                              <p:pRg st="2" end="2"/>
                                            </p:txEl>
                                          </p:spTgt>
                                        </p:tgtEl>
                                      </p:cBhvr>
                                      <p:to x="100000" y="80000"/>
                                    </p:animScale>
                                    <p:animScale>
                                      <p:cBhvr>
                                        <p:cTn id="78" dur="166" decel="50000">
                                          <p:stCondLst>
                                            <p:cond delay="1338"/>
                                          </p:stCondLst>
                                        </p:cTn>
                                        <p:tgtEl>
                                          <p:spTgt spid="3">
                                            <p:txEl>
                                              <p:pRg st="2" end="2"/>
                                            </p:txEl>
                                          </p:spTgt>
                                        </p:tgtEl>
                                      </p:cBhvr>
                                      <p:to x="100000" y="100000"/>
                                    </p:animScale>
                                    <p:animScale>
                                      <p:cBhvr>
                                        <p:cTn id="79" dur="26">
                                          <p:stCondLst>
                                            <p:cond delay="1642"/>
                                          </p:stCondLst>
                                        </p:cTn>
                                        <p:tgtEl>
                                          <p:spTgt spid="3">
                                            <p:txEl>
                                              <p:pRg st="2" end="2"/>
                                            </p:txEl>
                                          </p:spTgt>
                                        </p:tgtEl>
                                      </p:cBhvr>
                                      <p:to x="100000" y="90000"/>
                                    </p:animScale>
                                    <p:animScale>
                                      <p:cBhvr>
                                        <p:cTn id="80" dur="166" decel="50000">
                                          <p:stCondLst>
                                            <p:cond delay="1668"/>
                                          </p:stCondLst>
                                        </p:cTn>
                                        <p:tgtEl>
                                          <p:spTgt spid="3">
                                            <p:txEl>
                                              <p:pRg st="2" end="2"/>
                                            </p:txEl>
                                          </p:spTgt>
                                        </p:tgtEl>
                                      </p:cBhvr>
                                      <p:to x="100000" y="100000"/>
                                    </p:animScale>
                                    <p:animScale>
                                      <p:cBhvr>
                                        <p:cTn id="81" dur="26">
                                          <p:stCondLst>
                                            <p:cond delay="1808"/>
                                          </p:stCondLst>
                                        </p:cTn>
                                        <p:tgtEl>
                                          <p:spTgt spid="3">
                                            <p:txEl>
                                              <p:pRg st="2" end="2"/>
                                            </p:txEl>
                                          </p:spTgt>
                                        </p:tgtEl>
                                      </p:cBhvr>
                                      <p:to x="100000" y="95000"/>
                                    </p:animScale>
                                    <p:animScale>
                                      <p:cBhvr>
                                        <p:cTn id="82" dur="166" decel="50000">
                                          <p:stCondLst>
                                            <p:cond delay="1834"/>
                                          </p:stCondLst>
                                        </p:cTn>
                                        <p:tgtEl>
                                          <p:spTgt spid="3">
                                            <p:txEl>
                                              <p:pRg st="2" end="2"/>
                                            </p:txEl>
                                          </p:spTgt>
                                        </p:tgtEl>
                                      </p:cBhvr>
                                      <p:to x="100000" y="100000"/>
                                    </p:animScale>
                                  </p:childTnLst>
                                </p:cTn>
                              </p:par>
                            </p:childTnLst>
                          </p:cTn>
                        </p:par>
                      </p:childTnLst>
                    </p:cTn>
                  </p:par>
                  <p:par>
                    <p:cTn id="83" fill="hold">
                      <p:stCondLst>
                        <p:cond delay="indefinite"/>
                      </p:stCondLst>
                      <p:childTnLst>
                        <p:par>
                          <p:cTn id="84" fill="hold">
                            <p:stCondLst>
                              <p:cond delay="0"/>
                            </p:stCondLst>
                            <p:childTnLst>
                              <p:par>
                                <p:cTn id="85" presetID="26" presetClass="entr" presetSubtype="0" fill="hold" grpId="0" nodeType="clickEffect">
                                  <p:stCondLst>
                                    <p:cond delay="0"/>
                                  </p:stCondLst>
                                  <p:childTnLst>
                                    <p:set>
                                      <p:cBhvr>
                                        <p:cTn id="86" dur="1" fill="hold">
                                          <p:stCondLst>
                                            <p:cond delay="0"/>
                                          </p:stCondLst>
                                        </p:cTn>
                                        <p:tgtEl>
                                          <p:spTgt spid="3">
                                            <p:txEl>
                                              <p:pRg st="3" end="3"/>
                                            </p:txEl>
                                          </p:spTgt>
                                        </p:tgtEl>
                                        <p:attrNameLst>
                                          <p:attrName>style.visibility</p:attrName>
                                        </p:attrNameLst>
                                      </p:cBhvr>
                                      <p:to>
                                        <p:strVal val="visible"/>
                                      </p:to>
                                    </p:set>
                                    <p:animEffect transition="in" filter="wipe(down)">
                                      <p:cBhvr>
                                        <p:cTn id="87" dur="580">
                                          <p:stCondLst>
                                            <p:cond delay="0"/>
                                          </p:stCondLst>
                                        </p:cTn>
                                        <p:tgtEl>
                                          <p:spTgt spid="3">
                                            <p:txEl>
                                              <p:pRg st="3" end="3"/>
                                            </p:txEl>
                                          </p:spTgt>
                                        </p:tgtEl>
                                      </p:cBhvr>
                                    </p:animEffect>
                                    <p:anim calcmode="lin" valueType="num">
                                      <p:cBhvr>
                                        <p:cTn id="8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3" end="3"/>
                                            </p:txEl>
                                          </p:spTgt>
                                        </p:tgtEl>
                                      </p:cBhvr>
                                      <p:to x="100000" y="60000"/>
                                    </p:animScale>
                                    <p:animScale>
                                      <p:cBhvr>
                                        <p:cTn id="94" dur="166" decel="50000">
                                          <p:stCondLst>
                                            <p:cond delay="676"/>
                                          </p:stCondLst>
                                        </p:cTn>
                                        <p:tgtEl>
                                          <p:spTgt spid="3">
                                            <p:txEl>
                                              <p:pRg st="3" end="3"/>
                                            </p:txEl>
                                          </p:spTgt>
                                        </p:tgtEl>
                                      </p:cBhvr>
                                      <p:to x="100000" y="100000"/>
                                    </p:animScale>
                                    <p:animScale>
                                      <p:cBhvr>
                                        <p:cTn id="95" dur="26">
                                          <p:stCondLst>
                                            <p:cond delay="1312"/>
                                          </p:stCondLst>
                                        </p:cTn>
                                        <p:tgtEl>
                                          <p:spTgt spid="3">
                                            <p:txEl>
                                              <p:pRg st="3" end="3"/>
                                            </p:txEl>
                                          </p:spTgt>
                                        </p:tgtEl>
                                      </p:cBhvr>
                                      <p:to x="100000" y="80000"/>
                                    </p:animScale>
                                    <p:animScale>
                                      <p:cBhvr>
                                        <p:cTn id="96" dur="166" decel="50000">
                                          <p:stCondLst>
                                            <p:cond delay="1338"/>
                                          </p:stCondLst>
                                        </p:cTn>
                                        <p:tgtEl>
                                          <p:spTgt spid="3">
                                            <p:txEl>
                                              <p:pRg st="3" end="3"/>
                                            </p:txEl>
                                          </p:spTgt>
                                        </p:tgtEl>
                                      </p:cBhvr>
                                      <p:to x="100000" y="100000"/>
                                    </p:animScale>
                                    <p:animScale>
                                      <p:cBhvr>
                                        <p:cTn id="97" dur="26">
                                          <p:stCondLst>
                                            <p:cond delay="1642"/>
                                          </p:stCondLst>
                                        </p:cTn>
                                        <p:tgtEl>
                                          <p:spTgt spid="3">
                                            <p:txEl>
                                              <p:pRg st="3" end="3"/>
                                            </p:txEl>
                                          </p:spTgt>
                                        </p:tgtEl>
                                      </p:cBhvr>
                                      <p:to x="100000" y="90000"/>
                                    </p:animScale>
                                    <p:animScale>
                                      <p:cBhvr>
                                        <p:cTn id="98" dur="166" decel="50000">
                                          <p:stCondLst>
                                            <p:cond delay="1668"/>
                                          </p:stCondLst>
                                        </p:cTn>
                                        <p:tgtEl>
                                          <p:spTgt spid="3">
                                            <p:txEl>
                                              <p:pRg st="3" end="3"/>
                                            </p:txEl>
                                          </p:spTgt>
                                        </p:tgtEl>
                                      </p:cBhvr>
                                      <p:to x="100000" y="100000"/>
                                    </p:animScale>
                                    <p:animScale>
                                      <p:cBhvr>
                                        <p:cTn id="99" dur="26">
                                          <p:stCondLst>
                                            <p:cond delay="1808"/>
                                          </p:stCondLst>
                                        </p:cTn>
                                        <p:tgtEl>
                                          <p:spTgt spid="3">
                                            <p:txEl>
                                              <p:pRg st="3" end="3"/>
                                            </p:txEl>
                                          </p:spTgt>
                                        </p:tgtEl>
                                      </p:cBhvr>
                                      <p:to x="100000" y="95000"/>
                                    </p:animScale>
                                    <p:animScale>
                                      <p:cBhvr>
                                        <p:cTn id="100" dur="166" decel="50000">
                                          <p:stCondLst>
                                            <p:cond delay="1834"/>
                                          </p:stCondLst>
                                        </p:cTn>
                                        <p:tgtEl>
                                          <p:spTgt spid="3">
                                            <p:txEl>
                                              <p:pRg st="3" end="3"/>
                                            </p:txEl>
                                          </p:spTgt>
                                        </p:tgtEl>
                                      </p:cBhvr>
                                      <p:to x="100000" y="100000"/>
                                    </p:animScale>
                                  </p:childTnLst>
                                </p:cTn>
                              </p:par>
                            </p:childTnLst>
                          </p:cTn>
                        </p:par>
                      </p:childTnLst>
                    </p:cTn>
                  </p:par>
                  <p:par>
                    <p:cTn id="101" fill="hold">
                      <p:stCondLst>
                        <p:cond delay="indefinite"/>
                      </p:stCondLst>
                      <p:childTnLst>
                        <p:par>
                          <p:cTn id="102" fill="hold">
                            <p:stCondLst>
                              <p:cond delay="0"/>
                            </p:stCondLst>
                            <p:childTnLst>
                              <p:par>
                                <p:cTn id="103" presetID="26" presetClass="entr" presetSubtype="0" fill="hold" grpId="0" nodeType="clickEffect">
                                  <p:stCondLst>
                                    <p:cond delay="0"/>
                                  </p:stCondLst>
                                  <p:childTnLst>
                                    <p:set>
                                      <p:cBhvr>
                                        <p:cTn id="104" dur="1" fill="hold">
                                          <p:stCondLst>
                                            <p:cond delay="0"/>
                                          </p:stCondLst>
                                        </p:cTn>
                                        <p:tgtEl>
                                          <p:spTgt spid="3">
                                            <p:txEl>
                                              <p:pRg st="4" end="4"/>
                                            </p:txEl>
                                          </p:spTgt>
                                        </p:tgtEl>
                                        <p:attrNameLst>
                                          <p:attrName>style.visibility</p:attrName>
                                        </p:attrNameLst>
                                      </p:cBhvr>
                                      <p:to>
                                        <p:strVal val="visible"/>
                                      </p:to>
                                    </p:set>
                                    <p:animEffect transition="in" filter="wipe(down)">
                                      <p:cBhvr>
                                        <p:cTn id="105" dur="580">
                                          <p:stCondLst>
                                            <p:cond delay="0"/>
                                          </p:stCondLst>
                                        </p:cTn>
                                        <p:tgtEl>
                                          <p:spTgt spid="3">
                                            <p:txEl>
                                              <p:pRg st="4" end="4"/>
                                            </p:txEl>
                                          </p:spTgt>
                                        </p:tgtEl>
                                      </p:cBhvr>
                                    </p:animEffect>
                                    <p:anim calcmode="lin" valueType="num">
                                      <p:cBhvr>
                                        <p:cTn id="10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11" dur="26">
                                          <p:stCondLst>
                                            <p:cond delay="650"/>
                                          </p:stCondLst>
                                        </p:cTn>
                                        <p:tgtEl>
                                          <p:spTgt spid="3">
                                            <p:txEl>
                                              <p:pRg st="4" end="4"/>
                                            </p:txEl>
                                          </p:spTgt>
                                        </p:tgtEl>
                                      </p:cBhvr>
                                      <p:to x="100000" y="60000"/>
                                    </p:animScale>
                                    <p:animScale>
                                      <p:cBhvr>
                                        <p:cTn id="112" dur="166" decel="50000">
                                          <p:stCondLst>
                                            <p:cond delay="676"/>
                                          </p:stCondLst>
                                        </p:cTn>
                                        <p:tgtEl>
                                          <p:spTgt spid="3">
                                            <p:txEl>
                                              <p:pRg st="4" end="4"/>
                                            </p:txEl>
                                          </p:spTgt>
                                        </p:tgtEl>
                                      </p:cBhvr>
                                      <p:to x="100000" y="100000"/>
                                    </p:animScale>
                                    <p:animScale>
                                      <p:cBhvr>
                                        <p:cTn id="113" dur="26">
                                          <p:stCondLst>
                                            <p:cond delay="1312"/>
                                          </p:stCondLst>
                                        </p:cTn>
                                        <p:tgtEl>
                                          <p:spTgt spid="3">
                                            <p:txEl>
                                              <p:pRg st="4" end="4"/>
                                            </p:txEl>
                                          </p:spTgt>
                                        </p:tgtEl>
                                      </p:cBhvr>
                                      <p:to x="100000" y="80000"/>
                                    </p:animScale>
                                    <p:animScale>
                                      <p:cBhvr>
                                        <p:cTn id="114" dur="166" decel="50000">
                                          <p:stCondLst>
                                            <p:cond delay="1338"/>
                                          </p:stCondLst>
                                        </p:cTn>
                                        <p:tgtEl>
                                          <p:spTgt spid="3">
                                            <p:txEl>
                                              <p:pRg st="4" end="4"/>
                                            </p:txEl>
                                          </p:spTgt>
                                        </p:tgtEl>
                                      </p:cBhvr>
                                      <p:to x="100000" y="100000"/>
                                    </p:animScale>
                                    <p:animScale>
                                      <p:cBhvr>
                                        <p:cTn id="115" dur="26">
                                          <p:stCondLst>
                                            <p:cond delay="1642"/>
                                          </p:stCondLst>
                                        </p:cTn>
                                        <p:tgtEl>
                                          <p:spTgt spid="3">
                                            <p:txEl>
                                              <p:pRg st="4" end="4"/>
                                            </p:txEl>
                                          </p:spTgt>
                                        </p:tgtEl>
                                      </p:cBhvr>
                                      <p:to x="100000" y="90000"/>
                                    </p:animScale>
                                    <p:animScale>
                                      <p:cBhvr>
                                        <p:cTn id="116" dur="166" decel="50000">
                                          <p:stCondLst>
                                            <p:cond delay="1668"/>
                                          </p:stCondLst>
                                        </p:cTn>
                                        <p:tgtEl>
                                          <p:spTgt spid="3">
                                            <p:txEl>
                                              <p:pRg st="4" end="4"/>
                                            </p:txEl>
                                          </p:spTgt>
                                        </p:tgtEl>
                                      </p:cBhvr>
                                      <p:to x="100000" y="100000"/>
                                    </p:animScale>
                                    <p:animScale>
                                      <p:cBhvr>
                                        <p:cTn id="117" dur="26">
                                          <p:stCondLst>
                                            <p:cond delay="1808"/>
                                          </p:stCondLst>
                                        </p:cTn>
                                        <p:tgtEl>
                                          <p:spTgt spid="3">
                                            <p:txEl>
                                              <p:pRg st="4" end="4"/>
                                            </p:txEl>
                                          </p:spTgt>
                                        </p:tgtEl>
                                      </p:cBhvr>
                                      <p:to x="100000" y="95000"/>
                                    </p:animScale>
                                    <p:animScale>
                                      <p:cBhvr>
                                        <p:cTn id="118" dur="166" decel="50000">
                                          <p:stCondLst>
                                            <p:cond delay="1834"/>
                                          </p:stCondLst>
                                        </p:cTn>
                                        <p:tgtEl>
                                          <p:spTgt spid="3">
                                            <p:txEl>
                                              <p:pRg st="4" end="4"/>
                                            </p:txEl>
                                          </p:spTgt>
                                        </p:tgtEl>
                                      </p:cBhvr>
                                      <p:to x="100000" y="100000"/>
                                    </p:animScale>
                                  </p:childTnLst>
                                </p:cTn>
                              </p:par>
                            </p:childTnLst>
                          </p:cTn>
                        </p:par>
                      </p:childTnLst>
                    </p:cTn>
                  </p:par>
                  <p:par>
                    <p:cTn id="119" fill="hold">
                      <p:stCondLst>
                        <p:cond delay="indefinite"/>
                      </p:stCondLst>
                      <p:childTnLst>
                        <p:par>
                          <p:cTn id="120" fill="hold">
                            <p:stCondLst>
                              <p:cond delay="0"/>
                            </p:stCondLst>
                            <p:childTnLst>
                              <p:par>
                                <p:cTn id="121" presetID="26" presetClass="entr" presetSubtype="0" fill="hold" grpId="0" nodeType="clickEffect">
                                  <p:stCondLst>
                                    <p:cond delay="0"/>
                                  </p:stCondLst>
                                  <p:childTnLst>
                                    <p:set>
                                      <p:cBhvr>
                                        <p:cTn id="122" dur="1" fill="hold">
                                          <p:stCondLst>
                                            <p:cond delay="0"/>
                                          </p:stCondLst>
                                        </p:cTn>
                                        <p:tgtEl>
                                          <p:spTgt spid="3">
                                            <p:txEl>
                                              <p:pRg st="5" end="5"/>
                                            </p:txEl>
                                          </p:spTgt>
                                        </p:tgtEl>
                                        <p:attrNameLst>
                                          <p:attrName>style.visibility</p:attrName>
                                        </p:attrNameLst>
                                      </p:cBhvr>
                                      <p:to>
                                        <p:strVal val="visible"/>
                                      </p:to>
                                    </p:set>
                                    <p:animEffect transition="in" filter="wipe(down)">
                                      <p:cBhvr>
                                        <p:cTn id="123" dur="580">
                                          <p:stCondLst>
                                            <p:cond delay="0"/>
                                          </p:stCondLst>
                                        </p:cTn>
                                        <p:tgtEl>
                                          <p:spTgt spid="3">
                                            <p:txEl>
                                              <p:pRg st="5" end="5"/>
                                            </p:txEl>
                                          </p:spTgt>
                                        </p:tgtEl>
                                      </p:cBhvr>
                                    </p:animEffect>
                                    <p:anim calcmode="lin" valueType="num">
                                      <p:cBhvr>
                                        <p:cTn id="124"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25"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26"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27"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8"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9" dur="26">
                                          <p:stCondLst>
                                            <p:cond delay="650"/>
                                          </p:stCondLst>
                                        </p:cTn>
                                        <p:tgtEl>
                                          <p:spTgt spid="3">
                                            <p:txEl>
                                              <p:pRg st="5" end="5"/>
                                            </p:txEl>
                                          </p:spTgt>
                                        </p:tgtEl>
                                      </p:cBhvr>
                                      <p:to x="100000" y="60000"/>
                                    </p:animScale>
                                    <p:animScale>
                                      <p:cBhvr>
                                        <p:cTn id="130" dur="166" decel="50000">
                                          <p:stCondLst>
                                            <p:cond delay="676"/>
                                          </p:stCondLst>
                                        </p:cTn>
                                        <p:tgtEl>
                                          <p:spTgt spid="3">
                                            <p:txEl>
                                              <p:pRg st="5" end="5"/>
                                            </p:txEl>
                                          </p:spTgt>
                                        </p:tgtEl>
                                      </p:cBhvr>
                                      <p:to x="100000" y="100000"/>
                                    </p:animScale>
                                    <p:animScale>
                                      <p:cBhvr>
                                        <p:cTn id="131" dur="26">
                                          <p:stCondLst>
                                            <p:cond delay="1312"/>
                                          </p:stCondLst>
                                        </p:cTn>
                                        <p:tgtEl>
                                          <p:spTgt spid="3">
                                            <p:txEl>
                                              <p:pRg st="5" end="5"/>
                                            </p:txEl>
                                          </p:spTgt>
                                        </p:tgtEl>
                                      </p:cBhvr>
                                      <p:to x="100000" y="80000"/>
                                    </p:animScale>
                                    <p:animScale>
                                      <p:cBhvr>
                                        <p:cTn id="132" dur="166" decel="50000">
                                          <p:stCondLst>
                                            <p:cond delay="1338"/>
                                          </p:stCondLst>
                                        </p:cTn>
                                        <p:tgtEl>
                                          <p:spTgt spid="3">
                                            <p:txEl>
                                              <p:pRg st="5" end="5"/>
                                            </p:txEl>
                                          </p:spTgt>
                                        </p:tgtEl>
                                      </p:cBhvr>
                                      <p:to x="100000" y="100000"/>
                                    </p:animScale>
                                    <p:animScale>
                                      <p:cBhvr>
                                        <p:cTn id="133" dur="26">
                                          <p:stCondLst>
                                            <p:cond delay="1642"/>
                                          </p:stCondLst>
                                        </p:cTn>
                                        <p:tgtEl>
                                          <p:spTgt spid="3">
                                            <p:txEl>
                                              <p:pRg st="5" end="5"/>
                                            </p:txEl>
                                          </p:spTgt>
                                        </p:tgtEl>
                                      </p:cBhvr>
                                      <p:to x="100000" y="90000"/>
                                    </p:animScale>
                                    <p:animScale>
                                      <p:cBhvr>
                                        <p:cTn id="134" dur="166" decel="50000">
                                          <p:stCondLst>
                                            <p:cond delay="1668"/>
                                          </p:stCondLst>
                                        </p:cTn>
                                        <p:tgtEl>
                                          <p:spTgt spid="3">
                                            <p:txEl>
                                              <p:pRg st="5" end="5"/>
                                            </p:txEl>
                                          </p:spTgt>
                                        </p:tgtEl>
                                      </p:cBhvr>
                                      <p:to x="100000" y="100000"/>
                                    </p:animScale>
                                    <p:animScale>
                                      <p:cBhvr>
                                        <p:cTn id="135" dur="26">
                                          <p:stCondLst>
                                            <p:cond delay="1808"/>
                                          </p:stCondLst>
                                        </p:cTn>
                                        <p:tgtEl>
                                          <p:spTgt spid="3">
                                            <p:txEl>
                                              <p:pRg st="5" end="5"/>
                                            </p:txEl>
                                          </p:spTgt>
                                        </p:tgtEl>
                                      </p:cBhvr>
                                      <p:to x="100000" y="95000"/>
                                    </p:animScale>
                                    <p:animScale>
                                      <p:cBhvr>
                                        <p:cTn id="136" dur="166" decel="50000">
                                          <p:stCondLst>
                                            <p:cond delay="1834"/>
                                          </p:stCondLst>
                                        </p:cTn>
                                        <p:tgtEl>
                                          <p:spTgt spid="3">
                                            <p:txEl>
                                              <p:pRg st="5" end="5"/>
                                            </p:txEl>
                                          </p:spTgt>
                                        </p:tgtEl>
                                      </p:cBhvr>
                                      <p:to x="100000" y="100000"/>
                                    </p:animScale>
                                  </p:childTnLst>
                                </p:cTn>
                              </p:par>
                            </p:childTnLst>
                          </p:cTn>
                        </p:par>
                      </p:childTnLst>
                    </p:cTn>
                  </p:par>
                  <p:par>
                    <p:cTn id="137" fill="hold">
                      <p:stCondLst>
                        <p:cond delay="indefinite"/>
                      </p:stCondLst>
                      <p:childTnLst>
                        <p:par>
                          <p:cTn id="138" fill="hold">
                            <p:stCondLst>
                              <p:cond delay="0"/>
                            </p:stCondLst>
                            <p:childTnLst>
                              <p:par>
                                <p:cTn id="139" presetID="26" presetClass="entr" presetSubtype="0" fill="hold" grpId="0" nodeType="clickEffect">
                                  <p:stCondLst>
                                    <p:cond delay="0"/>
                                  </p:stCondLst>
                                  <p:childTnLst>
                                    <p:set>
                                      <p:cBhvr>
                                        <p:cTn id="140" dur="1" fill="hold">
                                          <p:stCondLst>
                                            <p:cond delay="0"/>
                                          </p:stCondLst>
                                        </p:cTn>
                                        <p:tgtEl>
                                          <p:spTgt spid="3">
                                            <p:txEl>
                                              <p:pRg st="6" end="6"/>
                                            </p:txEl>
                                          </p:spTgt>
                                        </p:tgtEl>
                                        <p:attrNameLst>
                                          <p:attrName>style.visibility</p:attrName>
                                        </p:attrNameLst>
                                      </p:cBhvr>
                                      <p:to>
                                        <p:strVal val="visible"/>
                                      </p:to>
                                    </p:set>
                                    <p:animEffect transition="in" filter="wipe(down)">
                                      <p:cBhvr>
                                        <p:cTn id="141" dur="580">
                                          <p:stCondLst>
                                            <p:cond delay="0"/>
                                          </p:stCondLst>
                                        </p:cTn>
                                        <p:tgtEl>
                                          <p:spTgt spid="3">
                                            <p:txEl>
                                              <p:pRg st="6" end="6"/>
                                            </p:txEl>
                                          </p:spTgt>
                                        </p:tgtEl>
                                      </p:cBhvr>
                                    </p:animEffect>
                                    <p:anim calcmode="lin" valueType="num">
                                      <p:cBhvr>
                                        <p:cTn id="142"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43"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44"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45"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46"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47" dur="26">
                                          <p:stCondLst>
                                            <p:cond delay="650"/>
                                          </p:stCondLst>
                                        </p:cTn>
                                        <p:tgtEl>
                                          <p:spTgt spid="3">
                                            <p:txEl>
                                              <p:pRg st="6" end="6"/>
                                            </p:txEl>
                                          </p:spTgt>
                                        </p:tgtEl>
                                      </p:cBhvr>
                                      <p:to x="100000" y="60000"/>
                                    </p:animScale>
                                    <p:animScale>
                                      <p:cBhvr>
                                        <p:cTn id="148" dur="166" decel="50000">
                                          <p:stCondLst>
                                            <p:cond delay="676"/>
                                          </p:stCondLst>
                                        </p:cTn>
                                        <p:tgtEl>
                                          <p:spTgt spid="3">
                                            <p:txEl>
                                              <p:pRg st="6" end="6"/>
                                            </p:txEl>
                                          </p:spTgt>
                                        </p:tgtEl>
                                      </p:cBhvr>
                                      <p:to x="100000" y="100000"/>
                                    </p:animScale>
                                    <p:animScale>
                                      <p:cBhvr>
                                        <p:cTn id="149" dur="26">
                                          <p:stCondLst>
                                            <p:cond delay="1312"/>
                                          </p:stCondLst>
                                        </p:cTn>
                                        <p:tgtEl>
                                          <p:spTgt spid="3">
                                            <p:txEl>
                                              <p:pRg st="6" end="6"/>
                                            </p:txEl>
                                          </p:spTgt>
                                        </p:tgtEl>
                                      </p:cBhvr>
                                      <p:to x="100000" y="80000"/>
                                    </p:animScale>
                                    <p:animScale>
                                      <p:cBhvr>
                                        <p:cTn id="150" dur="166" decel="50000">
                                          <p:stCondLst>
                                            <p:cond delay="1338"/>
                                          </p:stCondLst>
                                        </p:cTn>
                                        <p:tgtEl>
                                          <p:spTgt spid="3">
                                            <p:txEl>
                                              <p:pRg st="6" end="6"/>
                                            </p:txEl>
                                          </p:spTgt>
                                        </p:tgtEl>
                                      </p:cBhvr>
                                      <p:to x="100000" y="100000"/>
                                    </p:animScale>
                                    <p:animScale>
                                      <p:cBhvr>
                                        <p:cTn id="151" dur="26">
                                          <p:stCondLst>
                                            <p:cond delay="1642"/>
                                          </p:stCondLst>
                                        </p:cTn>
                                        <p:tgtEl>
                                          <p:spTgt spid="3">
                                            <p:txEl>
                                              <p:pRg st="6" end="6"/>
                                            </p:txEl>
                                          </p:spTgt>
                                        </p:tgtEl>
                                      </p:cBhvr>
                                      <p:to x="100000" y="90000"/>
                                    </p:animScale>
                                    <p:animScale>
                                      <p:cBhvr>
                                        <p:cTn id="152" dur="166" decel="50000">
                                          <p:stCondLst>
                                            <p:cond delay="1668"/>
                                          </p:stCondLst>
                                        </p:cTn>
                                        <p:tgtEl>
                                          <p:spTgt spid="3">
                                            <p:txEl>
                                              <p:pRg st="6" end="6"/>
                                            </p:txEl>
                                          </p:spTgt>
                                        </p:tgtEl>
                                      </p:cBhvr>
                                      <p:to x="100000" y="100000"/>
                                    </p:animScale>
                                    <p:animScale>
                                      <p:cBhvr>
                                        <p:cTn id="153" dur="26">
                                          <p:stCondLst>
                                            <p:cond delay="1808"/>
                                          </p:stCondLst>
                                        </p:cTn>
                                        <p:tgtEl>
                                          <p:spTgt spid="3">
                                            <p:txEl>
                                              <p:pRg st="6" end="6"/>
                                            </p:txEl>
                                          </p:spTgt>
                                        </p:tgtEl>
                                      </p:cBhvr>
                                      <p:to x="100000" y="95000"/>
                                    </p:animScale>
                                    <p:animScale>
                                      <p:cBhvr>
                                        <p:cTn id="154"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accent2">
                    <a:lumMod val="75000"/>
                  </a:schemeClr>
                </a:solidFill>
              </a:rPr>
              <a:t>طرز ساخت انواع فعل ماضی                    </a:t>
            </a:r>
            <a:endParaRPr lang="en-US" dirty="0">
              <a:solidFill>
                <a:schemeClr val="accent2">
                  <a:lumMod val="75000"/>
                </a:schemeClr>
              </a:solidFill>
            </a:endParaRPr>
          </a:p>
        </p:txBody>
      </p:sp>
      <p:sp>
        <p:nvSpPr>
          <p:cNvPr id="3" name="Content Placeholder 2"/>
          <p:cNvSpPr>
            <a:spLocks noGrp="1"/>
          </p:cNvSpPr>
          <p:nvPr>
            <p:ph sz="quarter" idx="1"/>
          </p:nvPr>
        </p:nvSpPr>
        <p:spPr>
          <a:xfrm>
            <a:off x="419100" y="1600200"/>
            <a:ext cx="7467600" cy="4873752"/>
          </a:xfrm>
          <a:ln>
            <a:solidFill>
              <a:srgbClr val="FF0000"/>
            </a:solidFill>
          </a:ln>
        </p:spPr>
        <p:style>
          <a:lnRef idx="2">
            <a:schemeClr val="accent2"/>
          </a:lnRef>
          <a:fillRef idx="1">
            <a:schemeClr val="lt1"/>
          </a:fillRef>
          <a:effectRef idx="0">
            <a:schemeClr val="accent2"/>
          </a:effectRef>
          <a:fontRef idx="minor">
            <a:schemeClr val="dk1"/>
          </a:fontRef>
        </p:style>
        <p:txBody>
          <a:bodyP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indent="0" algn="r">
              <a:buNone/>
            </a:pPr>
            <a:r>
              <a:rPr lang="fa-IR" b="1" dirty="0" smtClean="0">
                <a:ln/>
                <a:solidFill>
                  <a:schemeClr val="accent3"/>
                </a:solidFill>
              </a:rPr>
              <a:t>*ماضی ساده:بن ماضی + شناسه       گفتم</a:t>
            </a:r>
          </a:p>
          <a:p>
            <a:pPr marL="0" indent="0" algn="r">
              <a:buNone/>
            </a:pPr>
            <a:r>
              <a:rPr lang="fa-IR" b="1" dirty="0" smtClean="0">
                <a:ln/>
                <a:solidFill>
                  <a:schemeClr val="accent3"/>
                </a:solidFill>
              </a:rPr>
              <a:t>مثل:</a:t>
            </a:r>
          </a:p>
          <a:p>
            <a:pPr marL="0" indent="0" algn="r">
              <a:buNone/>
            </a:pPr>
            <a:r>
              <a:rPr lang="fa-IR" b="1" dirty="0" smtClean="0">
                <a:ln/>
                <a:solidFill>
                  <a:schemeClr val="accent3"/>
                </a:solidFill>
              </a:rPr>
              <a:t>گفتم غم چه داری؟                                        گفتا غم تو دارم</a:t>
            </a:r>
          </a:p>
          <a:p>
            <a:pPr marL="0" indent="0" algn="r">
              <a:buNone/>
            </a:pPr>
            <a:r>
              <a:rPr lang="fa-IR" b="1" dirty="0" smtClean="0">
                <a:ln/>
                <a:solidFill>
                  <a:schemeClr val="accent3"/>
                </a:solidFill>
              </a:rPr>
              <a:t>*ماضی استمراری: می+ ماضی ساده(بن ماضی + شناسه)        می گفتم</a:t>
            </a:r>
          </a:p>
          <a:p>
            <a:pPr marL="0" indent="0" algn="r">
              <a:buNone/>
            </a:pPr>
            <a:r>
              <a:rPr lang="fa-IR" b="1" dirty="0" smtClean="0">
                <a:ln/>
                <a:solidFill>
                  <a:schemeClr val="accent3"/>
                </a:solidFill>
              </a:rPr>
              <a:t>مثل:</a:t>
            </a:r>
          </a:p>
          <a:p>
            <a:pPr marL="0" indent="0" algn="r">
              <a:buNone/>
            </a:pPr>
            <a:r>
              <a:rPr lang="fa-IR" b="1" dirty="0" smtClean="0">
                <a:ln/>
                <a:solidFill>
                  <a:schemeClr val="accent3"/>
                </a:solidFill>
              </a:rPr>
              <a:t>من به طبیعت می نگریستم و زیر لب می گفتم ...</a:t>
            </a:r>
          </a:p>
          <a:p>
            <a:pPr marL="0" indent="0" algn="r">
              <a:buNone/>
            </a:pPr>
            <a:r>
              <a:rPr lang="fa-IR" b="1" dirty="0" smtClean="0">
                <a:ln/>
                <a:solidFill>
                  <a:schemeClr val="accent3"/>
                </a:solidFill>
              </a:rPr>
              <a:t>استمراری </a:t>
            </a:r>
            <a:r>
              <a:rPr lang="fa-IR" b="1" dirty="0" smtClean="0">
                <a:ln/>
                <a:solidFill>
                  <a:schemeClr val="accent1">
                    <a:lumMod val="60000"/>
                    <a:lumOff val="40000"/>
                  </a:schemeClr>
                </a:solidFill>
              </a:rPr>
              <a:t>می </a:t>
            </a:r>
            <a:r>
              <a:rPr lang="fa-IR" b="1" dirty="0" smtClean="0">
                <a:ln/>
                <a:solidFill>
                  <a:schemeClr val="accent1">
                    <a:lumMod val="75000"/>
                  </a:schemeClr>
                </a:solidFill>
              </a:rPr>
              <a:t>می خواهد</a:t>
            </a:r>
            <a:endParaRPr lang="fa-IR" b="1" dirty="0" smtClean="0">
              <a:ln/>
              <a:solidFill>
                <a:schemeClr val="accent3"/>
              </a:solidFill>
            </a:endParaRPr>
          </a:p>
          <a:p>
            <a:pPr marL="0" indent="0" algn="r">
              <a:buNone/>
            </a:pPr>
            <a:endParaRPr lang="fa-IR" b="1" dirty="0" smtClean="0">
              <a:ln/>
              <a:solidFill>
                <a:schemeClr val="accent3"/>
              </a:solidFill>
            </a:endParaRPr>
          </a:p>
          <a:p>
            <a:pPr marL="0" indent="0" algn="r">
              <a:buNone/>
            </a:pPr>
            <a:endParaRPr lang="fa-IR" b="1" dirty="0" smtClean="0">
              <a:ln/>
              <a:solidFill>
                <a:schemeClr val="accent3"/>
              </a:solidFill>
            </a:endParaRPr>
          </a:p>
          <a:p>
            <a:pPr marL="0" indent="0" algn="r">
              <a:buNone/>
            </a:pPr>
            <a:r>
              <a:rPr lang="fa-IR" b="1" dirty="0" smtClean="0">
                <a:ln/>
                <a:solidFill>
                  <a:schemeClr val="accent3"/>
                </a:solidFill>
              </a:rPr>
              <a:t> </a:t>
            </a:r>
            <a:r>
              <a:rPr lang="en-US" b="1" dirty="0" smtClean="0">
                <a:ln/>
                <a:solidFill>
                  <a:schemeClr val="accent3"/>
                </a:solidFill>
              </a:rPr>
              <a:t> </a:t>
            </a:r>
            <a:endParaRPr lang="fa-IR" b="1" dirty="0" smtClean="0">
              <a:ln/>
              <a:solidFill>
                <a:schemeClr val="accent3"/>
              </a:solidFill>
            </a:endParaRPr>
          </a:p>
          <a:p>
            <a:pPr marL="0" indent="0" algn="r">
              <a:buNone/>
            </a:pPr>
            <a:endParaRPr lang="en-US" b="1" dirty="0">
              <a:ln/>
              <a:solidFill>
                <a:schemeClr val="accent3"/>
              </a:solidFill>
            </a:endParaRPr>
          </a:p>
        </p:txBody>
      </p:sp>
      <p:cxnSp>
        <p:nvCxnSpPr>
          <p:cNvPr id="5" name="Straight Arrow Connector 4"/>
          <p:cNvCxnSpPr/>
          <p:nvPr/>
        </p:nvCxnSpPr>
        <p:spPr>
          <a:xfrm flipH="1">
            <a:off x="3993682" y="1904198"/>
            <a:ext cx="381000"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6" name="Straight Arrow Connector 5"/>
          <p:cNvCxnSpPr/>
          <p:nvPr/>
        </p:nvCxnSpPr>
        <p:spPr>
          <a:xfrm flipH="1">
            <a:off x="1463196" y="3200400"/>
            <a:ext cx="457200"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xmlns="" val="1193738693"/>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p:cTn id="14" dur="1000" fill="hold"/>
                                        <p:tgtEl>
                                          <p:spTgt spid="3">
                                            <p:bg/>
                                          </p:spTgt>
                                        </p:tgtEl>
                                        <p:attrNameLst>
                                          <p:attrName>ppt_w</p:attrName>
                                        </p:attrNameLst>
                                      </p:cBhvr>
                                      <p:tavLst>
                                        <p:tav tm="0">
                                          <p:val>
                                            <p:fltVal val="0"/>
                                          </p:val>
                                        </p:tav>
                                        <p:tav tm="100000">
                                          <p:val>
                                            <p:strVal val="#ppt_w"/>
                                          </p:val>
                                        </p:tav>
                                      </p:tavLst>
                                    </p:anim>
                                    <p:anim calcmode="lin" valueType="num">
                                      <p:cBhvr>
                                        <p:cTn id="15" dur="1000" fill="hold"/>
                                        <p:tgtEl>
                                          <p:spTgt spid="3">
                                            <p:bg/>
                                          </p:spTgt>
                                        </p:tgtEl>
                                        <p:attrNameLst>
                                          <p:attrName>ppt_h</p:attrName>
                                        </p:attrNameLst>
                                      </p:cBhvr>
                                      <p:tavLst>
                                        <p:tav tm="0">
                                          <p:val>
                                            <p:fltVal val="0"/>
                                          </p:val>
                                        </p:tav>
                                        <p:tav tm="100000">
                                          <p:val>
                                            <p:strVal val="#ppt_h"/>
                                          </p:val>
                                        </p:tav>
                                      </p:tavLst>
                                    </p:anim>
                                    <p:anim calcmode="lin" valueType="num">
                                      <p:cBhvr>
                                        <p:cTn id="16" dur="1000" fill="hold"/>
                                        <p:tgtEl>
                                          <p:spTgt spid="3">
                                            <p:bg/>
                                          </p:spTgt>
                                        </p:tgtEl>
                                        <p:attrNameLst>
                                          <p:attrName>style.rotation</p:attrName>
                                        </p:attrNameLst>
                                      </p:cBhvr>
                                      <p:tavLst>
                                        <p:tav tm="0">
                                          <p:val>
                                            <p:fltVal val="90"/>
                                          </p:val>
                                        </p:tav>
                                        <p:tav tm="100000">
                                          <p:val>
                                            <p:fltVal val="0"/>
                                          </p:val>
                                        </p:tav>
                                      </p:tavLst>
                                    </p:anim>
                                    <p:animEffect transition="in" filter="fade">
                                      <p:cBhvr>
                                        <p:cTn id="17" dur="1000"/>
                                        <p:tgtEl>
                                          <p:spTgt spid="3">
                                            <p:bg/>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p:cTn id="2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 calcmode="lin" valueType="num">
                                      <p:cBhvr>
                                        <p:cTn id="3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 calcmode="lin" valueType="num">
                                      <p:cBhvr>
                                        <p:cTn id="38"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1" dur="1000"/>
                                        <p:tgtEl>
                                          <p:spTgt spid="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1" presetClass="entr" presetSubtype="0" fill="hold" grpId="0" nodeType="clickEffect">
                                  <p:stCondLst>
                                    <p:cond delay="0"/>
                                  </p:stCondLst>
                                  <p:childTnLst>
                                    <p:set>
                                      <p:cBhvr>
                                        <p:cTn id="45" dur="1" fill="hold">
                                          <p:stCondLst>
                                            <p:cond delay="0"/>
                                          </p:stCondLst>
                                        </p:cTn>
                                        <p:tgtEl>
                                          <p:spTgt spid="3">
                                            <p:txEl>
                                              <p:pRg st="3" end="3"/>
                                            </p:txEl>
                                          </p:spTgt>
                                        </p:tgtEl>
                                        <p:attrNameLst>
                                          <p:attrName>style.visibility</p:attrName>
                                        </p:attrNameLst>
                                      </p:cBhvr>
                                      <p:to>
                                        <p:strVal val="visible"/>
                                      </p:to>
                                    </p:set>
                                    <p:anim calcmode="lin" valueType="num">
                                      <p:cBhvr>
                                        <p:cTn id="46"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7"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8"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9" dur="1000"/>
                                        <p:tgtEl>
                                          <p:spTgt spid="3">
                                            <p:txEl>
                                              <p:pRg st="3" end="3"/>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31" presetClass="entr" presetSubtype="0" fill="hold" grpId="0" nodeType="clickEffect">
                                  <p:stCondLst>
                                    <p:cond delay="0"/>
                                  </p:stCondLst>
                                  <p:childTnLst>
                                    <p:set>
                                      <p:cBhvr>
                                        <p:cTn id="53" dur="1" fill="hold">
                                          <p:stCondLst>
                                            <p:cond delay="0"/>
                                          </p:stCondLst>
                                        </p:cTn>
                                        <p:tgtEl>
                                          <p:spTgt spid="3">
                                            <p:txEl>
                                              <p:pRg st="4" end="4"/>
                                            </p:txEl>
                                          </p:spTgt>
                                        </p:tgtEl>
                                        <p:attrNameLst>
                                          <p:attrName>style.visibility</p:attrName>
                                        </p:attrNameLst>
                                      </p:cBhvr>
                                      <p:to>
                                        <p:strVal val="visible"/>
                                      </p:to>
                                    </p:set>
                                    <p:anim calcmode="lin" valueType="num">
                                      <p:cBhvr>
                                        <p:cTn id="54"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5"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6"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7" dur="1000"/>
                                        <p:tgtEl>
                                          <p:spTgt spid="3">
                                            <p:txEl>
                                              <p:pRg st="4" end="4"/>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1" presetClass="entr" presetSubtype="0" fill="hold" grpId="0" nodeType="clickEffect">
                                  <p:stCondLst>
                                    <p:cond delay="0"/>
                                  </p:stCondLst>
                                  <p:childTnLst>
                                    <p:set>
                                      <p:cBhvr>
                                        <p:cTn id="61" dur="1" fill="hold">
                                          <p:stCondLst>
                                            <p:cond delay="0"/>
                                          </p:stCondLst>
                                        </p:cTn>
                                        <p:tgtEl>
                                          <p:spTgt spid="3">
                                            <p:txEl>
                                              <p:pRg st="5" end="5"/>
                                            </p:txEl>
                                          </p:spTgt>
                                        </p:tgtEl>
                                        <p:attrNameLst>
                                          <p:attrName>style.visibility</p:attrName>
                                        </p:attrNameLst>
                                      </p:cBhvr>
                                      <p:to>
                                        <p:strVal val="visible"/>
                                      </p:to>
                                    </p:set>
                                    <p:anim calcmode="lin" valueType="num">
                                      <p:cBhvr>
                                        <p:cTn id="62"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63"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64"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65" dur="1000"/>
                                        <p:tgtEl>
                                          <p:spTgt spid="3">
                                            <p:txEl>
                                              <p:pRg st="5" end="5"/>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31" presetClass="entr" presetSubtype="0" fill="hold" grpId="0" nodeType="clickEffect">
                                  <p:stCondLst>
                                    <p:cond delay="0"/>
                                  </p:stCondLst>
                                  <p:childTnLst>
                                    <p:set>
                                      <p:cBhvr>
                                        <p:cTn id="69" dur="1" fill="hold">
                                          <p:stCondLst>
                                            <p:cond delay="0"/>
                                          </p:stCondLst>
                                        </p:cTn>
                                        <p:tgtEl>
                                          <p:spTgt spid="3">
                                            <p:txEl>
                                              <p:pRg st="6" end="6"/>
                                            </p:txEl>
                                          </p:spTgt>
                                        </p:tgtEl>
                                        <p:attrNameLst>
                                          <p:attrName>style.visibility</p:attrName>
                                        </p:attrNameLst>
                                      </p:cBhvr>
                                      <p:to>
                                        <p:strVal val="visible"/>
                                      </p:to>
                                    </p:set>
                                    <p:anim calcmode="lin" valueType="num">
                                      <p:cBhvr>
                                        <p:cTn id="70"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71"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72"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73" dur="1000"/>
                                        <p:tgtEl>
                                          <p:spTgt spid="3">
                                            <p:txEl>
                                              <p:pRg st="6" end="6"/>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31" presetClass="entr" presetSubtype="0" fill="hold" grpId="0" nodeType="clickEffect">
                                  <p:stCondLst>
                                    <p:cond delay="0"/>
                                  </p:stCondLst>
                                  <p:childTnLst>
                                    <p:set>
                                      <p:cBhvr>
                                        <p:cTn id="77" dur="1" fill="hold">
                                          <p:stCondLst>
                                            <p:cond delay="0"/>
                                          </p:stCondLst>
                                        </p:cTn>
                                        <p:tgtEl>
                                          <p:spTgt spid="3">
                                            <p:txEl>
                                              <p:pRg st="9" end="9"/>
                                            </p:txEl>
                                          </p:spTgt>
                                        </p:tgtEl>
                                        <p:attrNameLst>
                                          <p:attrName>style.visibility</p:attrName>
                                        </p:attrNameLst>
                                      </p:cBhvr>
                                      <p:to>
                                        <p:strVal val="visible"/>
                                      </p:to>
                                    </p:set>
                                    <p:anim calcmode="lin" valueType="num">
                                      <p:cBhvr>
                                        <p:cTn id="78"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9"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80"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81" dur="1000"/>
                                        <p:tgtEl>
                                          <p:spTgt spid="3">
                                            <p:txEl>
                                              <p:pRg st="9" end="9"/>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6"/>
                                        </p:tgtEl>
                                        <p:attrNameLst>
                                          <p:attrName>style.visibility</p:attrName>
                                        </p:attrNameLst>
                                      </p:cBhvr>
                                      <p:to>
                                        <p:strVal val="visible"/>
                                      </p:to>
                                    </p:set>
                                    <p:animEffect transition="in" filter="fade">
                                      <p:cBhvr>
                                        <p:cTn id="86" dur="500"/>
                                        <p:tgtEl>
                                          <p:spTgt spid="6"/>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nodeType="clickEffect">
                                  <p:stCondLst>
                                    <p:cond delay="0"/>
                                  </p:stCondLst>
                                  <p:childTnLst>
                                    <p:set>
                                      <p:cBhvr>
                                        <p:cTn id="90" dur="1" fill="hold">
                                          <p:stCondLst>
                                            <p:cond delay="0"/>
                                          </p:stCondLst>
                                        </p:cTn>
                                        <p:tgtEl>
                                          <p:spTgt spid="5"/>
                                        </p:tgtEl>
                                        <p:attrNameLst>
                                          <p:attrName>style.visibility</p:attrName>
                                        </p:attrNameLst>
                                      </p:cBhvr>
                                      <p:to>
                                        <p:strVal val="visible"/>
                                      </p:to>
                                    </p:set>
                                    <p:animEffect transition="in" filter="fade">
                                      <p:cBhvr>
                                        <p:cTn id="9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7467600" cy="1143000"/>
          </a:xfrm>
        </p:spPr>
        <p:style>
          <a:lnRef idx="2">
            <a:schemeClr val="accent2"/>
          </a:lnRef>
          <a:fillRef idx="1">
            <a:schemeClr val="lt1"/>
          </a:fillRef>
          <a:effectRef idx="0">
            <a:schemeClr val="accent2"/>
          </a:effectRef>
          <a:fontRef idx="minor">
            <a:schemeClr val="dk1"/>
          </a:fontRef>
        </p:style>
        <p:txBody>
          <a:bodyPr>
            <a:scene3d>
              <a:camera prst="orthographicFront"/>
              <a:lightRig rig="threePt" dir="t"/>
            </a:scene3d>
            <a:sp3d extrusionH="57150">
              <a:bevelT w="38100" h="38100"/>
            </a:sp3d>
          </a:bodyPr>
          <a:lstStyle/>
          <a:p>
            <a:pPr algn="r"/>
            <a:r>
              <a:rPr lang="fa-IR" b="1" cap="none" spc="50" dirty="0" smtClean="0">
                <a:ln w="13500">
                  <a:solidFill>
                    <a:schemeClr val="accent1">
                      <a:shade val="2500"/>
                      <a:alpha val="6500"/>
                    </a:schemeClr>
                  </a:solidFill>
                  <a:prstDash val="solid"/>
                </a:ln>
                <a:solidFill>
                  <a:schemeClr val="accent1">
                    <a:lumMod val="60000"/>
                    <a:lumOff val="40000"/>
                    <a:alpha val="95000"/>
                  </a:schemeClr>
                </a:solidFill>
                <a:effectLst>
                  <a:glow rad="63500">
                    <a:schemeClr val="accent1">
                      <a:satMod val="175000"/>
                      <a:alpha val="40000"/>
                    </a:schemeClr>
                  </a:glow>
                  <a:innerShdw blurRad="50900" dist="38500" dir="13500000">
                    <a:srgbClr val="000000">
                      <a:alpha val="60000"/>
                    </a:srgbClr>
                  </a:innerShdw>
                  <a:reflection blurRad="6350" stA="60000" endA="900" endPos="60000" dist="29997" dir="5400000" sy="-100000" algn="bl" rotWithShape="0"/>
                </a:effectLst>
              </a:rPr>
              <a:t>ساخت ماضی بعید ،نقلی ، التزامی و مستمر                                        </a:t>
            </a:r>
            <a:endParaRPr lang="en-US" b="1" cap="none" spc="50" dirty="0">
              <a:ln w="13500">
                <a:solidFill>
                  <a:schemeClr val="accent1">
                    <a:shade val="2500"/>
                    <a:alpha val="6500"/>
                  </a:schemeClr>
                </a:solidFill>
                <a:prstDash val="solid"/>
              </a:ln>
              <a:solidFill>
                <a:schemeClr val="accent1">
                  <a:lumMod val="60000"/>
                  <a:lumOff val="40000"/>
                  <a:alpha val="95000"/>
                </a:schemeClr>
              </a:solidFill>
              <a:effectLst>
                <a:glow rad="63500">
                  <a:schemeClr val="accent1">
                    <a:satMod val="175000"/>
                    <a:alpha val="40000"/>
                  </a:schemeClr>
                </a:glow>
                <a:innerShdw blurRad="50900" dist="38500" dir="13500000">
                  <a:srgbClr val="000000">
                    <a:alpha val="60000"/>
                  </a:srgbClr>
                </a:innerShdw>
                <a:reflection blurRad="6350" stA="60000" endA="900" endPos="60000" dist="29997" dir="5400000" sy="-100000" algn="bl" rotWithShape="0"/>
              </a:effectLst>
            </a:endParaRPr>
          </a:p>
        </p:txBody>
      </p:sp>
      <p:sp>
        <p:nvSpPr>
          <p:cNvPr id="3" name="Content Placeholder 2"/>
          <p:cNvSpPr>
            <a:spLocks noGrp="1"/>
          </p:cNvSpPr>
          <p:nvPr>
            <p:ph sz="quarter" idx="1"/>
          </p:nvPr>
        </p:nvSpPr>
        <p:spPr>
          <a:xfrm>
            <a:off x="381000" y="1447800"/>
            <a:ext cx="7620000" cy="5181600"/>
          </a:xfrm>
        </p:spPr>
        <p:txBody>
          <a:bodyPr/>
          <a:lstStyle/>
          <a:p>
            <a:pPr marL="0" indent="0" algn="r">
              <a:buNone/>
            </a:pPr>
            <a:r>
              <a:rPr lang="fa-IR" dirty="0" smtClean="0"/>
              <a:t> </a:t>
            </a:r>
            <a:r>
              <a:rPr lang="fa-IR" dirty="0" smtClean="0">
                <a:solidFill>
                  <a:schemeClr val="accent1">
                    <a:lumMod val="75000"/>
                  </a:schemeClr>
                </a:solidFill>
              </a:rPr>
              <a:t>ماضی بعید: </a:t>
            </a:r>
            <a:r>
              <a:rPr lang="fa-IR" dirty="0" smtClean="0"/>
              <a:t>صفت مفعولی + بود + شناسه       نوشته بودم،نوشته بودی ...</a:t>
            </a:r>
          </a:p>
          <a:p>
            <a:pPr marL="0" indent="0" algn="r">
              <a:buNone/>
            </a:pPr>
            <a:r>
              <a:rPr lang="fa-IR" dirty="0" smtClean="0">
                <a:solidFill>
                  <a:schemeClr val="accent1">
                    <a:lumMod val="75000"/>
                  </a:schemeClr>
                </a:solidFill>
              </a:rPr>
              <a:t>بودم ، بودی، بود؛ بعید بود</a:t>
            </a:r>
          </a:p>
          <a:p>
            <a:pPr marL="0" indent="0" algn="r">
              <a:buNone/>
            </a:pPr>
            <a:r>
              <a:rPr lang="fa-IR" dirty="0" smtClean="0">
                <a:solidFill>
                  <a:schemeClr val="accent1">
                    <a:lumMod val="75000"/>
                  </a:schemeClr>
                </a:solidFill>
              </a:rPr>
              <a:t>صفت نقلی: </a:t>
            </a:r>
            <a:r>
              <a:rPr lang="fa-IR" dirty="0" smtClean="0"/>
              <a:t>صفت مفعولی + شناسه        نوشته ام ،نوشته ای ، نوشته است... .</a:t>
            </a:r>
          </a:p>
          <a:p>
            <a:pPr marL="0" indent="0" algn="r">
              <a:buNone/>
            </a:pPr>
            <a:r>
              <a:rPr lang="fa-IR" dirty="0" smtClean="0">
                <a:solidFill>
                  <a:schemeClr val="accent1">
                    <a:lumMod val="75000"/>
                  </a:schemeClr>
                </a:solidFill>
              </a:rPr>
              <a:t>ام ، ای ، است  نقلی است</a:t>
            </a:r>
          </a:p>
          <a:p>
            <a:pPr marL="0" indent="0" algn="r">
              <a:buNone/>
            </a:pPr>
            <a:r>
              <a:rPr lang="fa-IR" dirty="0" smtClean="0">
                <a:solidFill>
                  <a:schemeClr val="accent1">
                    <a:lumMod val="75000"/>
                  </a:schemeClr>
                </a:solidFill>
              </a:rPr>
              <a:t>ماضی التزامی: </a:t>
            </a:r>
            <a:r>
              <a:rPr lang="fa-IR" dirty="0" smtClean="0">
                <a:solidFill>
                  <a:schemeClr val="tx1">
                    <a:lumMod val="95000"/>
                    <a:lumOff val="5000"/>
                  </a:schemeClr>
                </a:solidFill>
              </a:rPr>
              <a:t>صفت مفعولی + باشم ، باشی ، باشد...         رفته باشم، رفته باشی ، رفته باشد... .</a:t>
            </a:r>
          </a:p>
          <a:p>
            <a:pPr marL="0" indent="0" algn="r">
              <a:buNone/>
            </a:pPr>
            <a:r>
              <a:rPr lang="fa-IR" dirty="0" smtClean="0">
                <a:solidFill>
                  <a:schemeClr val="accent1">
                    <a:lumMod val="75000"/>
                  </a:schemeClr>
                </a:solidFill>
              </a:rPr>
              <a:t>باشم ، باشی ، باشد التزامی می باشد .</a:t>
            </a:r>
          </a:p>
          <a:p>
            <a:pPr marL="0" indent="0" algn="r">
              <a:buNone/>
            </a:pPr>
            <a:r>
              <a:rPr lang="fa-IR" dirty="0" smtClean="0">
                <a:solidFill>
                  <a:schemeClr val="accent1">
                    <a:lumMod val="75000"/>
                  </a:schemeClr>
                </a:solidFill>
              </a:rPr>
              <a:t>ماضی مستمر: </a:t>
            </a:r>
            <a:r>
              <a:rPr lang="fa-IR" dirty="0" smtClean="0">
                <a:solidFill>
                  <a:schemeClr val="tx1">
                    <a:lumMod val="95000"/>
                    <a:lumOff val="5000"/>
                  </a:schemeClr>
                </a:solidFill>
              </a:rPr>
              <a:t>داشت + شناسه + ماضی استمراری       داشتم می رفتم ...</a:t>
            </a:r>
          </a:p>
          <a:p>
            <a:pPr marL="0" indent="0" algn="r">
              <a:buNone/>
            </a:pPr>
            <a:r>
              <a:rPr lang="fa-IR" dirty="0" smtClean="0">
                <a:solidFill>
                  <a:schemeClr val="accent4">
                    <a:lumMod val="40000"/>
                    <a:lumOff val="60000"/>
                  </a:schemeClr>
                </a:solidFill>
              </a:rPr>
              <a:t>*صفت مفعولی: بن ماضی + ه </a:t>
            </a:r>
          </a:p>
          <a:p>
            <a:pPr marL="0" indent="0" algn="r">
              <a:buNone/>
            </a:pPr>
            <a:endParaRPr lang="en-US" dirty="0">
              <a:solidFill>
                <a:schemeClr val="accent1">
                  <a:lumMod val="75000"/>
                </a:schemeClr>
              </a:solidFill>
            </a:endParaRPr>
          </a:p>
        </p:txBody>
      </p:sp>
      <p:cxnSp>
        <p:nvCxnSpPr>
          <p:cNvPr id="5" name="Straight Arrow Connector 4"/>
          <p:cNvCxnSpPr/>
          <p:nvPr/>
        </p:nvCxnSpPr>
        <p:spPr>
          <a:xfrm flipH="1">
            <a:off x="3200400" y="1752600"/>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3968885" y="2590800"/>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2114145" y="3886200"/>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2438400" y="5105400"/>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12575360"/>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p:cTn id="4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9" dur="500"/>
                                        <p:tgtEl>
                                          <p:spTgt spid="3">
                                            <p:txEl>
                                              <p:pRg st="5" end="5"/>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 calcmode="lin" valueType="num">
                                      <p:cBhvr>
                                        <p:cTn id="5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6" dur="500"/>
                                        <p:tgtEl>
                                          <p:spTgt spid="3">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 calcmode="lin" valueType="num">
                                      <p:cBhvr>
                                        <p:cTn id="6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6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2229255" y="2362200"/>
            <a:ext cx="3581400" cy="3733800"/>
          </a:xfrm>
          <a:prstGeom prst="verticalScroll">
            <a:avLst/>
          </a:prstGeom>
          <a:solidFill>
            <a:schemeClr val="accent1">
              <a:lumMod val="60000"/>
              <a:lumOff val="40000"/>
            </a:schemeClr>
          </a:solidFill>
          <a:ln>
            <a:solidFill>
              <a:schemeClr val="bg1"/>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fa-IR" sz="3200" dirty="0"/>
              <a:t>*مضارع اخباری </a:t>
            </a:r>
          </a:p>
          <a:p>
            <a:pPr algn="ctr"/>
            <a:r>
              <a:rPr lang="fa-IR" sz="3200" dirty="0"/>
              <a:t>*مضارع التزامی</a:t>
            </a:r>
          </a:p>
          <a:p>
            <a:pPr algn="ctr"/>
            <a:r>
              <a:rPr lang="fa-IR" sz="3200" dirty="0" smtClean="0"/>
              <a:t>*مضارع مستمر</a:t>
            </a:r>
            <a:endParaRPr lang="fa-IR" sz="3200" dirty="0"/>
          </a:p>
        </p:txBody>
      </p:sp>
      <p:sp>
        <p:nvSpPr>
          <p:cNvPr id="7" name="Title 4"/>
          <p:cNvSpPr>
            <a:spLocks noGrp="1"/>
          </p:cNvSpPr>
          <p:nvPr>
            <p:ph type="title"/>
          </p:nvPr>
        </p:nvSpPr>
        <p:spPr/>
        <p:txBody>
          <a:bodyPr/>
          <a:lstStyle/>
          <a:p>
            <a:r>
              <a:rPr lang="fa-IR" dirty="0" smtClean="0"/>
              <a:t>انواع فعل مضارع:                                                   </a:t>
            </a:r>
            <a:endParaRPr lang="en-US" dirty="0"/>
          </a:p>
        </p:txBody>
      </p:sp>
    </p:spTree>
    <p:extLst>
      <p:ext uri="{BB962C8B-B14F-4D97-AF65-F5344CB8AC3E}">
        <p14:creationId xmlns:p14="http://schemas.microsoft.com/office/powerpoint/2010/main" xmlns="" val="8795721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طرز ساخت </a:t>
            </a:r>
            <a:r>
              <a:rPr lang="fa-IR" dirty="0" smtClean="0"/>
              <a:t>انواع فعل مضارع :    </a:t>
            </a:r>
            <a:endParaRPr lang="en-US" dirty="0"/>
          </a:p>
        </p:txBody>
      </p:sp>
      <p:sp>
        <p:nvSpPr>
          <p:cNvPr id="5" name="Content Placeholder 4"/>
          <p:cNvSpPr>
            <a:spLocks noGrp="1"/>
          </p:cNvSpPr>
          <p:nvPr>
            <p:ph sz="quarter" idx="1"/>
          </p:nvPr>
        </p:nvSpPr>
        <p:spPr/>
        <p:txBody>
          <a:bodyPr/>
          <a:lstStyle/>
          <a:p>
            <a:pPr marL="0" indent="0" algn="r">
              <a:buNone/>
            </a:pPr>
            <a:r>
              <a:rPr lang="fa-IR" dirty="0" smtClean="0">
                <a:solidFill>
                  <a:schemeClr val="accent1">
                    <a:lumMod val="75000"/>
                  </a:schemeClr>
                </a:solidFill>
              </a:rPr>
              <a:t>مضارع اخباری: می + بن مضارع + شناسه         می خورم ، می خوری ...</a:t>
            </a:r>
          </a:p>
          <a:p>
            <a:pPr marL="0" indent="0" algn="r">
              <a:buNone/>
            </a:pPr>
            <a:r>
              <a:rPr lang="fa-IR" dirty="0" smtClean="0">
                <a:solidFill>
                  <a:schemeClr val="accent1">
                    <a:lumMod val="75000"/>
                  </a:schemeClr>
                </a:solidFill>
              </a:rPr>
              <a:t>کاربرد مضارع اخباری:</a:t>
            </a:r>
          </a:p>
          <a:p>
            <a:pPr marL="0" indent="0" algn="r">
              <a:buNone/>
            </a:pPr>
            <a:r>
              <a:rPr lang="fa-IR" dirty="0" smtClean="0">
                <a:solidFill>
                  <a:schemeClr val="accent1">
                    <a:lumMod val="75000"/>
                  </a:schemeClr>
                </a:solidFill>
              </a:rPr>
              <a:t>در مورد انجام کاری در حال یا آینده خبر می دهد .</a:t>
            </a:r>
          </a:p>
          <a:p>
            <a:pPr marL="0" indent="0" algn="r">
              <a:buNone/>
            </a:pPr>
            <a:r>
              <a:rPr lang="fa-IR" dirty="0" smtClean="0">
                <a:solidFill>
                  <a:schemeClr val="accent1">
                    <a:lumMod val="75000"/>
                  </a:schemeClr>
                </a:solidFill>
              </a:rPr>
              <a:t>مضارع التزامی: ب + بن مضارع + شناسه       بخورم ، بخوری ... </a:t>
            </a:r>
          </a:p>
          <a:p>
            <a:pPr marL="0" indent="0" algn="r">
              <a:buNone/>
            </a:pPr>
            <a:r>
              <a:rPr lang="fa-IR" dirty="0" smtClean="0">
                <a:solidFill>
                  <a:schemeClr val="accent1">
                    <a:lumMod val="75000"/>
                  </a:schemeClr>
                </a:solidFill>
              </a:rPr>
              <a:t> کاربرد مضارع التزامی:</a:t>
            </a:r>
          </a:p>
          <a:p>
            <a:pPr marL="0" indent="0" algn="r">
              <a:buNone/>
            </a:pPr>
            <a:r>
              <a:rPr lang="fa-IR" dirty="0" smtClean="0">
                <a:solidFill>
                  <a:schemeClr val="accent1">
                    <a:lumMod val="75000"/>
                  </a:schemeClr>
                </a:solidFill>
              </a:rPr>
              <a:t>آرزو و تمنا ، شرط </a:t>
            </a:r>
          </a:p>
          <a:p>
            <a:pPr marL="0" indent="0" algn="r">
              <a:buNone/>
            </a:pPr>
            <a:r>
              <a:rPr lang="fa-IR" dirty="0" smtClean="0">
                <a:solidFill>
                  <a:schemeClr val="accent1">
                    <a:lumMod val="75000"/>
                  </a:schemeClr>
                </a:solidFill>
              </a:rPr>
              <a:t>مضارع مستمر: دارم ، داری، دارد ، داریم ،... + مضارع اخباری : دارم می روم ... .</a:t>
            </a:r>
          </a:p>
          <a:p>
            <a:pPr marL="0" indent="0" algn="r">
              <a:buNone/>
            </a:pPr>
            <a:endParaRPr lang="en-US" dirty="0">
              <a:solidFill>
                <a:schemeClr val="accent1">
                  <a:lumMod val="75000"/>
                </a:schemeClr>
              </a:solidFill>
            </a:endParaRPr>
          </a:p>
        </p:txBody>
      </p:sp>
      <p:cxnSp>
        <p:nvCxnSpPr>
          <p:cNvPr id="7" name="Straight Arrow Connector 6"/>
          <p:cNvCxnSpPr/>
          <p:nvPr/>
        </p:nvCxnSpPr>
        <p:spPr>
          <a:xfrm flipH="1">
            <a:off x="2895600" y="1905000"/>
            <a:ext cx="533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3071103" y="3581400"/>
            <a:ext cx="4191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811186216"/>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quarter" idx="1"/>
            <p:extLst>
              <p:ext uri="{D42A27DB-BD31-4B8C-83A1-F6EECF244321}">
                <p14:modId xmlns:p14="http://schemas.microsoft.com/office/powerpoint/2010/main" xmlns="" val="3197258810"/>
              </p:ext>
            </p:extLst>
          </p:nvPr>
        </p:nvGraphicFramePr>
        <p:xfrm>
          <a:off x="762000" y="2590800"/>
          <a:ext cx="7467600" cy="3428999"/>
        </p:xfrm>
        <a:graphic>
          <a:graphicData uri="http://schemas.openxmlformats.org/drawingml/2006/table">
            <a:tbl>
              <a:tblPr firstRow="1" bandRow="1">
                <a:tableStyleId>{18603FDC-E32A-4AB5-989C-0864C3EAD2B8}</a:tableStyleId>
              </a:tblPr>
              <a:tblGrid>
                <a:gridCol w="1981200"/>
                <a:gridCol w="1981200"/>
                <a:gridCol w="2438400"/>
                <a:gridCol w="1066800"/>
              </a:tblGrid>
              <a:tr h="1242391">
                <a:tc>
                  <a:txBody>
                    <a:bodyPr/>
                    <a:lstStyle/>
                    <a:p>
                      <a:r>
                        <a:rPr lang="fa-IR" sz="4000" dirty="0" smtClean="0"/>
                        <a:t>فعل      </a:t>
                      </a:r>
                      <a:endParaRPr lang="en-US" sz="4000" dirty="0"/>
                    </a:p>
                  </a:txBody>
                  <a:tcPr/>
                </a:tc>
                <a:tc>
                  <a:txBody>
                    <a:bodyPr/>
                    <a:lstStyle/>
                    <a:p>
                      <a:r>
                        <a:rPr lang="fa-IR" sz="3600" dirty="0" smtClean="0"/>
                        <a:t>شناسه </a:t>
                      </a:r>
                      <a:r>
                        <a:rPr lang="fa-IR" sz="2800" dirty="0" smtClean="0"/>
                        <a:t>     </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a-IR" sz="3200" dirty="0" smtClean="0"/>
                        <a:t>بن فعل     </a:t>
                      </a:r>
                      <a:endParaRPr lang="en-US" sz="3200" dirty="0" smtClean="0"/>
                    </a:p>
                    <a:p>
                      <a:endParaRPr lang="en-US" sz="3200" dirty="0"/>
                    </a:p>
                  </a:txBody>
                  <a:tcPr/>
                </a:tc>
                <a:tc>
                  <a:txBody>
                    <a:bodyPr/>
                    <a:lstStyle/>
                    <a:p>
                      <a:r>
                        <a:rPr lang="fa-IR" dirty="0" smtClean="0"/>
                        <a:t>پیشوند   </a:t>
                      </a:r>
                    </a:p>
                    <a:p>
                      <a:endParaRPr lang="fa-IR" dirty="0" smtClean="0"/>
                    </a:p>
                  </a:txBody>
                  <a:tcPr/>
                </a:tc>
              </a:tr>
              <a:tr h="1093304">
                <a:tc>
                  <a:txBody>
                    <a:bodyPr/>
                    <a:lstStyle/>
                    <a:p>
                      <a:r>
                        <a:rPr lang="fa-IR" sz="2400" dirty="0" smtClean="0"/>
                        <a:t>مضارع اخباری</a:t>
                      </a:r>
                      <a:r>
                        <a:rPr lang="fa-IR" dirty="0" smtClean="0"/>
                        <a:t>     </a:t>
                      </a:r>
                      <a:endParaRPr lang="en-US" dirty="0"/>
                    </a:p>
                  </a:txBody>
                  <a:tcPr/>
                </a:tc>
                <a:tc>
                  <a:txBody>
                    <a:bodyPr/>
                    <a:lstStyle/>
                    <a:p>
                      <a:r>
                        <a:rPr lang="fa-IR" dirty="0" smtClean="0"/>
                        <a:t> َ</a:t>
                      </a:r>
                      <a:r>
                        <a:rPr lang="fa-IR" sz="2400" dirty="0" smtClean="0"/>
                        <a:t> م ،   ی ،   د   </a:t>
                      </a:r>
                      <a:r>
                        <a:rPr lang="fa-IR" dirty="0" smtClean="0"/>
                        <a:t>   </a:t>
                      </a:r>
                      <a:endParaRPr lang="fa-IR" sz="2400" dirty="0" smtClean="0"/>
                    </a:p>
                    <a:p>
                      <a:r>
                        <a:rPr lang="fa-IR" sz="2400" dirty="0" smtClean="0"/>
                        <a:t>یم ، ید ، ند  </a:t>
                      </a:r>
                      <a:r>
                        <a:rPr lang="fa-IR" dirty="0" smtClean="0"/>
                        <a:t>     </a:t>
                      </a:r>
                      <a:endParaRPr lang="en-US" dirty="0"/>
                    </a:p>
                  </a:txBody>
                  <a:tcPr/>
                </a:tc>
                <a:tc>
                  <a:txBody>
                    <a:bodyPr/>
                    <a:lstStyle/>
                    <a:p>
                      <a:r>
                        <a:rPr lang="fa-IR" dirty="0" smtClean="0"/>
                        <a:t> </a:t>
                      </a:r>
                      <a:r>
                        <a:rPr lang="fa-IR" sz="2400" dirty="0" smtClean="0"/>
                        <a:t>رو</a:t>
                      </a:r>
                      <a:r>
                        <a:rPr lang="fa-IR" sz="1800" baseline="0" dirty="0" smtClean="0"/>
                        <a:t>                </a:t>
                      </a:r>
                    </a:p>
                    <a:p>
                      <a:r>
                        <a:rPr lang="fa-IR" sz="2400" baseline="0" dirty="0" smtClean="0"/>
                        <a:t>نویس</a:t>
                      </a:r>
                      <a:r>
                        <a:rPr lang="fa-IR" sz="1800" baseline="0" dirty="0" smtClean="0"/>
                        <a:t>              </a:t>
                      </a:r>
                      <a:endParaRPr lang="fa-IR" sz="2400" dirty="0" smtClean="0"/>
                    </a:p>
                  </a:txBody>
                  <a:tcPr/>
                </a:tc>
                <a:tc>
                  <a:txBody>
                    <a:bodyPr/>
                    <a:lstStyle/>
                    <a:p>
                      <a:r>
                        <a:rPr lang="fa-IR" sz="2000" dirty="0" smtClean="0"/>
                        <a:t>می</a:t>
                      </a:r>
                      <a:r>
                        <a:rPr lang="fa-IR" dirty="0" smtClean="0"/>
                        <a:t>     </a:t>
                      </a:r>
                      <a:endParaRPr lang="en-US" dirty="0"/>
                    </a:p>
                  </a:txBody>
                  <a:tcPr/>
                </a:tc>
              </a:tr>
              <a:tr h="1093304">
                <a:tc>
                  <a:txBody>
                    <a:bodyPr/>
                    <a:lstStyle/>
                    <a:p>
                      <a:r>
                        <a:rPr lang="fa-IR" sz="2400" dirty="0" smtClean="0"/>
                        <a:t>مضارع التزامی    </a:t>
                      </a:r>
                      <a:endParaRPr lang="en-US" sz="2400" dirty="0"/>
                    </a:p>
                  </a:txBody>
                  <a:tcPr/>
                </a:tc>
                <a:tc>
                  <a:txBody>
                    <a:bodyPr/>
                    <a:lstStyle/>
                    <a:p>
                      <a:r>
                        <a:rPr lang="fa-IR" sz="2400" dirty="0" smtClean="0"/>
                        <a:t>م ،   ی،   د</a:t>
                      </a:r>
                      <a:r>
                        <a:rPr lang="fa-IR" sz="2400" baseline="0" dirty="0" smtClean="0"/>
                        <a:t>    </a:t>
                      </a:r>
                    </a:p>
                    <a:p>
                      <a:r>
                        <a:rPr lang="fa-IR" sz="2400" baseline="0" dirty="0" smtClean="0"/>
                        <a:t>یم ، ید ، ند    </a:t>
                      </a:r>
                      <a:r>
                        <a:rPr lang="fa-IR" sz="2400" dirty="0" smtClean="0"/>
                        <a:t> </a:t>
                      </a:r>
                      <a:endParaRPr lang="en-US" sz="2400" dirty="0"/>
                    </a:p>
                  </a:txBody>
                  <a:tcPr/>
                </a:tc>
                <a:tc>
                  <a:txBody>
                    <a:bodyPr/>
                    <a:lstStyle/>
                    <a:p>
                      <a:r>
                        <a:rPr lang="fa-IR" sz="2400" dirty="0" smtClean="0"/>
                        <a:t>رو      </a:t>
                      </a:r>
                      <a:r>
                        <a:rPr lang="fa-IR" sz="2400" baseline="0" dirty="0" smtClean="0"/>
                        <a:t> </a:t>
                      </a:r>
                      <a:r>
                        <a:rPr lang="fa-IR" sz="2400" dirty="0" smtClean="0"/>
                        <a:t>      </a:t>
                      </a:r>
                    </a:p>
                    <a:p>
                      <a:r>
                        <a:rPr lang="fa-IR" sz="2400" dirty="0" smtClean="0"/>
                        <a:t>نویس           </a:t>
                      </a:r>
                      <a:endParaRPr lang="en-US" sz="2400" dirty="0"/>
                    </a:p>
                  </a:txBody>
                  <a:tcPr/>
                </a:tc>
                <a:tc>
                  <a:txBody>
                    <a:bodyPr/>
                    <a:lstStyle/>
                    <a:p>
                      <a:r>
                        <a:rPr lang="fa-IR" sz="2000" dirty="0" smtClean="0"/>
                        <a:t>ب      </a:t>
                      </a:r>
                      <a:endParaRPr lang="en-US" sz="2000" dirty="0"/>
                    </a:p>
                  </a:txBody>
                  <a:tcPr/>
                </a:tc>
              </a:tr>
            </a:tbl>
          </a:graphicData>
        </a:graphic>
      </p:graphicFrame>
      <p:cxnSp>
        <p:nvCxnSpPr>
          <p:cNvPr id="10" name="Straight Connector 9"/>
          <p:cNvCxnSpPr/>
          <p:nvPr/>
        </p:nvCxnSpPr>
        <p:spPr>
          <a:xfrm>
            <a:off x="3962400" y="4132634"/>
            <a:ext cx="152400" cy="0"/>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3352800" y="4114800"/>
            <a:ext cx="152400" cy="0"/>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a:off x="3810000" y="5194570"/>
            <a:ext cx="152400"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p:nvCxnSpPr>
        <p:spPr>
          <a:xfrm>
            <a:off x="3243303" y="5181600"/>
            <a:ext cx="152400" cy="0"/>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a:off x="2743200" y="2590800"/>
            <a:ext cx="0" cy="3429000"/>
          </a:xfrm>
          <a:prstGeom prst="line">
            <a:avLst/>
          </a:prstGeom>
          <a:ln>
            <a:solidFill>
              <a:schemeClr val="bg1"/>
            </a:solidFill>
          </a:ln>
        </p:spPr>
        <p:style>
          <a:lnRef idx="3">
            <a:schemeClr val="dk1"/>
          </a:lnRef>
          <a:fillRef idx="0">
            <a:schemeClr val="dk1"/>
          </a:fillRef>
          <a:effectRef idx="2">
            <a:schemeClr val="dk1"/>
          </a:effectRef>
          <a:fontRef idx="minor">
            <a:schemeClr val="tx1"/>
          </a:fontRef>
        </p:style>
      </p:cxnSp>
      <p:cxnSp>
        <p:nvCxnSpPr>
          <p:cNvPr id="27" name="Straight Connector 26"/>
          <p:cNvCxnSpPr/>
          <p:nvPr/>
        </p:nvCxnSpPr>
        <p:spPr>
          <a:xfrm>
            <a:off x="4686300" y="2667000"/>
            <a:ext cx="0" cy="3352800"/>
          </a:xfrm>
          <a:prstGeom prst="line">
            <a:avLst/>
          </a:prstGeom>
          <a:ln>
            <a:solidFill>
              <a:schemeClr val="bg1"/>
            </a:solidFill>
          </a:ln>
        </p:spPr>
        <p:style>
          <a:lnRef idx="3">
            <a:schemeClr val="accent1"/>
          </a:lnRef>
          <a:fillRef idx="0">
            <a:schemeClr val="accent1"/>
          </a:fillRef>
          <a:effectRef idx="2">
            <a:schemeClr val="accent1"/>
          </a:effectRef>
          <a:fontRef idx="minor">
            <a:schemeClr val="tx1"/>
          </a:fontRef>
        </p:style>
      </p:cxnSp>
      <p:cxnSp>
        <p:nvCxnSpPr>
          <p:cNvPr id="29" name="Straight Connector 28"/>
          <p:cNvCxnSpPr/>
          <p:nvPr/>
        </p:nvCxnSpPr>
        <p:spPr>
          <a:xfrm>
            <a:off x="7086600" y="2628900"/>
            <a:ext cx="0" cy="3352800"/>
          </a:xfrm>
          <a:prstGeom prst="line">
            <a:avLst/>
          </a:prstGeom>
          <a:ln>
            <a:solidFill>
              <a:schemeClr val="bg1"/>
            </a:solidFill>
          </a:ln>
        </p:spPr>
        <p:style>
          <a:lnRef idx="3">
            <a:schemeClr val="accent1"/>
          </a:lnRef>
          <a:fillRef idx="0">
            <a:schemeClr val="accent1"/>
          </a:fillRef>
          <a:effectRef idx="2">
            <a:schemeClr val="accent1"/>
          </a:effectRef>
          <a:fontRef idx="minor">
            <a:schemeClr val="tx1"/>
          </a:fontRef>
        </p:style>
      </p:cxnSp>
      <p:sp>
        <p:nvSpPr>
          <p:cNvPr id="31" name="Cloud Callout 30"/>
          <p:cNvSpPr/>
          <p:nvPr/>
        </p:nvSpPr>
        <p:spPr>
          <a:xfrm>
            <a:off x="2209800" y="196985"/>
            <a:ext cx="4953000" cy="1905000"/>
          </a:xfrm>
          <a:prstGeom prst="cloudCallou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a-IR" sz="2800" dirty="0" smtClean="0"/>
              <a:t>مضارع التزامی و اخباری</a:t>
            </a:r>
            <a:endParaRPr lang="en-US" sz="2800" dirty="0"/>
          </a:p>
        </p:txBody>
      </p:sp>
    </p:spTree>
    <p:extLst>
      <p:ext uri="{BB962C8B-B14F-4D97-AF65-F5344CB8AC3E}">
        <p14:creationId xmlns:p14="http://schemas.microsoft.com/office/powerpoint/2010/main" xmlns="" val="1960624987"/>
      </p:ext>
    </p:extLst>
  </p:cSld>
  <p:clrMapOvr>
    <a:masterClrMapping/>
  </p:clrMapOvr>
  <mc:AlternateContent xmlns:mc="http://schemas.openxmlformats.org/markup-compatibility/2006">
    <mc:Choice xmlns:p14="http://schemas.microsoft.com/office/powerpoint/2010/main" xmlns=""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1000"/>
                                        <p:tgtEl>
                                          <p:spTgt spid="23"/>
                                        </p:tgtEl>
                                      </p:cBhvr>
                                    </p:animEffect>
                                    <p:anim calcmode="lin" valueType="num">
                                      <p:cBhvr>
                                        <p:cTn id="18" dur="1000" fill="hold"/>
                                        <p:tgtEl>
                                          <p:spTgt spid="23"/>
                                        </p:tgtEl>
                                        <p:attrNameLst>
                                          <p:attrName>ppt_x</p:attrName>
                                        </p:attrNameLst>
                                      </p:cBhvr>
                                      <p:tavLst>
                                        <p:tav tm="0">
                                          <p:val>
                                            <p:strVal val="#ppt_x"/>
                                          </p:val>
                                        </p:tav>
                                        <p:tav tm="100000">
                                          <p:val>
                                            <p:strVal val="#ppt_x"/>
                                          </p:val>
                                        </p:tav>
                                      </p:tavLst>
                                    </p:anim>
                                    <p:anim calcmode="lin" valueType="num">
                                      <p:cBhvr>
                                        <p:cTn id="19" dur="1000" fill="hold"/>
                                        <p:tgtEl>
                                          <p:spTgt spid="23"/>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1000"/>
                                        <p:tgtEl>
                                          <p:spTgt spid="21"/>
                                        </p:tgtEl>
                                      </p:cBhvr>
                                    </p:animEffect>
                                    <p:anim calcmode="lin" valueType="num">
                                      <p:cBhvr>
                                        <p:cTn id="23" dur="1000" fill="hold"/>
                                        <p:tgtEl>
                                          <p:spTgt spid="21"/>
                                        </p:tgtEl>
                                        <p:attrNameLst>
                                          <p:attrName>ppt_x</p:attrName>
                                        </p:attrNameLst>
                                      </p:cBhvr>
                                      <p:tavLst>
                                        <p:tav tm="0">
                                          <p:val>
                                            <p:strVal val="#ppt_x"/>
                                          </p:val>
                                        </p:tav>
                                        <p:tav tm="100000">
                                          <p:val>
                                            <p:strVal val="#ppt_x"/>
                                          </p:val>
                                        </p:tav>
                                      </p:tavLst>
                                    </p:anim>
                                    <p:anim calcmode="lin" valueType="num">
                                      <p:cBhvr>
                                        <p:cTn id="2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31"/>
                                        </p:tgtEl>
                                        <p:attrNameLst>
                                          <p:attrName>style.visibility</p:attrName>
                                        </p:attrNameLst>
                                      </p:cBhvr>
                                      <p:to>
                                        <p:strVal val="visible"/>
                                      </p:to>
                                    </p:set>
                                    <p:animEffect transition="in" filter="wipe(down)">
                                      <p:cBhvr>
                                        <p:cTn id="34" dur="500"/>
                                        <p:tgtEl>
                                          <p:spTgt spid="31"/>
                                        </p:tgtEl>
                                      </p:cBhvr>
                                    </p:animEffect>
                                  </p:childTnLst>
                                </p:cTn>
                              </p:par>
                              <p:par>
                                <p:cTn id="35" presetID="42" presetClass="entr" presetSubtype="0" fill="hold" nodeType="with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1000"/>
                                        <p:tgtEl>
                                          <p:spTgt spid="25"/>
                                        </p:tgtEl>
                                      </p:cBhvr>
                                    </p:animEffect>
                                    <p:anim calcmode="lin" valueType="num">
                                      <p:cBhvr>
                                        <p:cTn id="38" dur="1000" fill="hold"/>
                                        <p:tgtEl>
                                          <p:spTgt spid="25"/>
                                        </p:tgtEl>
                                        <p:attrNameLst>
                                          <p:attrName>ppt_x</p:attrName>
                                        </p:attrNameLst>
                                      </p:cBhvr>
                                      <p:tavLst>
                                        <p:tav tm="0">
                                          <p:val>
                                            <p:strVal val="#ppt_x"/>
                                          </p:val>
                                        </p:tav>
                                        <p:tav tm="100000">
                                          <p:val>
                                            <p:strVal val="#ppt_x"/>
                                          </p:val>
                                        </p:tav>
                                      </p:tavLst>
                                    </p:anim>
                                    <p:anim calcmode="lin" valueType="num">
                                      <p:cBhvr>
                                        <p:cTn id="39" dur="1000" fill="hold"/>
                                        <p:tgtEl>
                                          <p:spTgt spid="25"/>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1000"/>
                                        <p:tgtEl>
                                          <p:spTgt spid="27"/>
                                        </p:tgtEl>
                                      </p:cBhvr>
                                    </p:animEffect>
                                    <p:anim calcmode="lin" valueType="num">
                                      <p:cBhvr>
                                        <p:cTn id="43" dur="1000" fill="hold"/>
                                        <p:tgtEl>
                                          <p:spTgt spid="27"/>
                                        </p:tgtEl>
                                        <p:attrNameLst>
                                          <p:attrName>ppt_x</p:attrName>
                                        </p:attrNameLst>
                                      </p:cBhvr>
                                      <p:tavLst>
                                        <p:tav tm="0">
                                          <p:val>
                                            <p:strVal val="#ppt_x"/>
                                          </p:val>
                                        </p:tav>
                                        <p:tav tm="100000">
                                          <p:val>
                                            <p:strVal val="#ppt_x"/>
                                          </p:val>
                                        </p:tav>
                                      </p:tavLst>
                                    </p:anim>
                                    <p:anim calcmode="lin" valueType="num">
                                      <p:cBhvr>
                                        <p:cTn id="44" dur="1000" fill="hold"/>
                                        <p:tgtEl>
                                          <p:spTgt spid="27"/>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fade">
                                      <p:cBhvr>
                                        <p:cTn id="47" dur="1000"/>
                                        <p:tgtEl>
                                          <p:spTgt spid="29"/>
                                        </p:tgtEl>
                                      </p:cBhvr>
                                    </p:animEffect>
                                    <p:anim calcmode="lin" valueType="num">
                                      <p:cBhvr>
                                        <p:cTn id="48" dur="1000" fill="hold"/>
                                        <p:tgtEl>
                                          <p:spTgt spid="29"/>
                                        </p:tgtEl>
                                        <p:attrNameLst>
                                          <p:attrName>ppt_x</p:attrName>
                                        </p:attrNameLst>
                                      </p:cBhvr>
                                      <p:tavLst>
                                        <p:tav tm="0">
                                          <p:val>
                                            <p:strVal val="#ppt_x"/>
                                          </p:val>
                                        </p:tav>
                                        <p:tav tm="100000">
                                          <p:val>
                                            <p:strVal val="#ppt_x"/>
                                          </p:val>
                                        </p:tav>
                                      </p:tavLst>
                                    </p:anim>
                                    <p:anim calcmode="lin" valueType="num">
                                      <p:cBhvr>
                                        <p:cTn id="49"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Custom 1">
      <a:dk1>
        <a:sysClr val="windowText" lastClr="000000"/>
      </a:dk1>
      <a:lt1>
        <a:sysClr val="window" lastClr="FFFFFF"/>
      </a:lt1>
      <a:dk2>
        <a:srgbClr val="666666"/>
      </a:dk2>
      <a:lt2>
        <a:srgbClr val="151515"/>
      </a:lt2>
      <a:accent1>
        <a:srgbClr val="FF388C"/>
      </a:accent1>
      <a:accent2>
        <a:srgbClr val="FF87BA"/>
      </a:accent2>
      <a:accent3>
        <a:srgbClr val="9C007F"/>
      </a:accent3>
      <a:accent4>
        <a:srgbClr val="68007F"/>
      </a:accent4>
      <a:accent5>
        <a:srgbClr val="005BD3"/>
      </a:accent5>
      <a:accent6>
        <a:srgbClr val="00349E"/>
      </a:accent6>
      <a:hlink>
        <a:srgbClr val="17BBFD"/>
      </a:hlink>
      <a:folHlink>
        <a:srgbClr val="FF79C2"/>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774</TotalTime>
  <Words>484</Words>
  <Application>Microsoft Office PowerPoint</Application>
  <PresentationFormat>On-screen Show (4:3)</PresentationFormat>
  <Paragraphs>74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Oriel</vt:lpstr>
      <vt:lpstr>Slide 1</vt:lpstr>
      <vt:lpstr>زمان فعل                                 </vt:lpstr>
      <vt:lpstr>Slide 3</vt:lpstr>
      <vt:lpstr>انواع فعل ماضی :                                                   </vt:lpstr>
      <vt:lpstr>طرز ساخت انواع فعل ماضی                    </vt:lpstr>
      <vt:lpstr>ساخت ماضی بعید ،نقلی ، التزامی و مستمر                                        </vt:lpstr>
      <vt:lpstr>انواع فعل مضارع:                                                   </vt:lpstr>
      <vt:lpstr>طرز ساخت انواع فعل مضارع :    </vt:lpstr>
      <vt:lpstr>Slide 9</vt:lpstr>
      <vt:lpstr>        افعال فارسي    ام ،اي ،است نقلي است                بودم بودي بود؛ بعيد بود             باشم باشي باشد التزامي مي باشد                                                    استمراري( مي) مي خواهد                 خواهم خواهي خواهد مستقبل مي خواهد             التزامي (مي )دارد( ب )مي خواهد                                                                                    اخباري (ب) دارد( مي )مي خواهد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sepehr</dc:creator>
  <cp:lastModifiedBy>User</cp:lastModifiedBy>
  <cp:revision>34</cp:revision>
  <dcterms:created xsi:type="dcterms:W3CDTF">2010-12-15T04:44:02Z</dcterms:created>
  <dcterms:modified xsi:type="dcterms:W3CDTF">2011-12-09T06:36:32Z</dcterms:modified>
</cp:coreProperties>
</file>