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5" r:id="rId2"/>
  </p:sldMasterIdLst>
  <p:notesMasterIdLst>
    <p:notesMasterId r:id="rId26"/>
  </p:notesMasterIdLst>
  <p:sldIdLst>
    <p:sldId id="258" r:id="rId3"/>
    <p:sldId id="256" r:id="rId4"/>
    <p:sldId id="257" r:id="rId5"/>
    <p:sldId id="259" r:id="rId6"/>
    <p:sldId id="260" r:id="rId7"/>
    <p:sldId id="261" r:id="rId8"/>
    <p:sldId id="262" r:id="rId9"/>
    <p:sldId id="263" r:id="rId10"/>
    <p:sldId id="264" r:id="rId11"/>
    <p:sldId id="265" r:id="rId12"/>
    <p:sldId id="266" r:id="rId13"/>
    <p:sldId id="268" r:id="rId14"/>
    <p:sldId id="267" r:id="rId15"/>
    <p:sldId id="270" r:id="rId16"/>
    <p:sldId id="269" r:id="rId17"/>
    <p:sldId id="271" r:id="rId18"/>
    <p:sldId id="272" r:id="rId19"/>
    <p:sldId id="273" r:id="rId20"/>
    <p:sldId id="274" r:id="rId21"/>
    <p:sldId id="275" r:id="rId22"/>
    <p:sldId id="276" r:id="rId23"/>
    <p:sldId id="277"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ony"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2" d="100"/>
          <a:sy n="42" d="100"/>
        </p:scale>
        <p:origin x="1326"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250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E6425F-B130-4835-AC8A-6AC4597E6288}" type="datetimeFigureOut">
              <a:rPr lang="en-US" smtClean="0"/>
              <a:pPr/>
              <a:t>11/29/2014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CE29AF-104D-4D7D-B9B7-1D99CC905544}" type="slidenum">
              <a:rPr lang="en-US" smtClean="0"/>
              <a:pPr/>
              <a:t>‹#›</a:t>
            </a:fld>
            <a:endParaRPr lang="en-US" dirty="0"/>
          </a:p>
        </p:txBody>
      </p:sp>
    </p:spTree>
    <p:extLst>
      <p:ext uri="{BB962C8B-B14F-4D97-AF65-F5344CB8AC3E}">
        <p14:creationId xmlns:p14="http://schemas.microsoft.com/office/powerpoint/2010/main" val="1850062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CE29AF-104D-4D7D-B9B7-1D99CC905544}" type="slidenum">
              <a:rPr lang="en-US" smtClean="0"/>
              <a:pPr/>
              <a:t>1</a:t>
            </a:fld>
            <a:endParaRPr lang="en-US" dirty="0"/>
          </a:p>
        </p:txBody>
      </p:sp>
    </p:spTree>
    <p:extLst>
      <p:ext uri="{BB962C8B-B14F-4D97-AF65-F5344CB8AC3E}">
        <p14:creationId xmlns:p14="http://schemas.microsoft.com/office/powerpoint/2010/main" val="2280573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CE29AF-104D-4D7D-B9B7-1D99CC905544}" type="slidenum">
              <a:rPr lang="en-US" smtClean="0"/>
              <a:pPr/>
              <a:t>2</a:t>
            </a:fld>
            <a:endParaRPr lang="en-US" dirty="0"/>
          </a:p>
        </p:txBody>
      </p:sp>
    </p:spTree>
    <p:extLst>
      <p:ext uri="{BB962C8B-B14F-4D97-AF65-F5344CB8AC3E}">
        <p14:creationId xmlns:p14="http://schemas.microsoft.com/office/powerpoint/2010/main" val="213976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CE29AF-104D-4D7D-B9B7-1D99CC905544}" type="slidenum">
              <a:rPr lang="en-US" smtClean="0"/>
              <a:pPr/>
              <a:t>4</a:t>
            </a:fld>
            <a:endParaRPr lang="en-US" dirty="0"/>
          </a:p>
        </p:txBody>
      </p:sp>
    </p:spTree>
    <p:extLst>
      <p:ext uri="{BB962C8B-B14F-4D97-AF65-F5344CB8AC3E}">
        <p14:creationId xmlns:p14="http://schemas.microsoft.com/office/powerpoint/2010/main" val="15703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38E590-0C51-43E4-AAAB-CCEF3CC3525E}" type="datetimeFigureOut">
              <a:rPr lang="en-US" smtClean="0"/>
              <a:pPr/>
              <a:t>11/29/2014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9E8596-F715-4D89-9C3C-BB221D043CF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1FC1FA-8F25-42B4-8DDF-078AF77FB428}" type="datetimeFigureOut">
              <a:rPr lang="en-US" smtClean="0"/>
              <a:pPr/>
              <a:t>11/29/2014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5D3BC5-702D-4082-B37E-DFF58BF9C2B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1FC1FA-8F25-42B4-8DDF-078AF77FB428}" type="datetimeFigureOut">
              <a:rPr lang="en-US" smtClean="0"/>
              <a:pPr/>
              <a:t>11/29/2014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75D3BC5-702D-4082-B37E-DFF58BF9C2BD}"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1FC1FA-8F25-42B4-8DDF-078AF77FB428}" type="datetimeFigureOut">
              <a:rPr lang="en-US" smtClean="0"/>
              <a:pPr/>
              <a:t>11/29/2014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75D3BC5-702D-4082-B37E-DFF58BF9C2BD}"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FC1FA-8F25-42B4-8DDF-078AF77FB428}" type="datetimeFigureOut">
              <a:rPr lang="en-US" smtClean="0"/>
              <a:pPr/>
              <a:t>11/29/2014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75D3BC5-702D-4082-B37E-DFF58BF9C2BD}"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1FC1FA-8F25-42B4-8DDF-078AF77FB428}" type="datetimeFigureOut">
              <a:rPr lang="en-US" smtClean="0"/>
              <a:pPr/>
              <a:t>11/29/2014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5D3BC5-702D-4082-B37E-DFF58BF9C2BD}"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1FC1FA-8F25-42B4-8DDF-078AF77FB428}" type="datetimeFigureOut">
              <a:rPr lang="en-US" smtClean="0"/>
              <a:pPr/>
              <a:t>11/29/2014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5D3BC5-702D-4082-B37E-DFF58BF9C2BD}"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1FC1FA-8F25-42B4-8DDF-078AF77FB428}" type="datetimeFigureOut">
              <a:rPr lang="en-US" smtClean="0"/>
              <a:pPr/>
              <a:t>11/29/2014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5D3BC5-702D-4082-B37E-DFF58BF9C2BD}"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1FC1FA-8F25-42B4-8DDF-078AF77FB428}" type="datetimeFigureOut">
              <a:rPr lang="en-US" smtClean="0"/>
              <a:pPr/>
              <a:t>11/29/2014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5D3BC5-702D-4082-B37E-DFF58BF9C2B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8E590-0C51-43E4-AAAB-CCEF3CC3525E}" type="datetimeFigureOut">
              <a:rPr lang="en-US" smtClean="0"/>
              <a:pPr/>
              <a:t>11/29/2014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9E8596-F715-4D89-9C3C-BB221D043CF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38E590-0C51-43E4-AAAB-CCEF3CC3525E}" type="datetimeFigureOut">
              <a:rPr lang="en-US" smtClean="0"/>
              <a:pPr/>
              <a:t>11/29/2014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9E8596-F715-4D89-9C3C-BB221D043CF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38E590-0C51-43E4-AAAB-CCEF3CC3525E}" type="datetimeFigureOut">
              <a:rPr lang="en-US" smtClean="0"/>
              <a:pPr/>
              <a:t>11/29/2014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9E8596-F715-4D89-9C3C-BB221D043CF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38E590-0C51-43E4-AAAB-CCEF3CC3525E}" type="datetimeFigureOut">
              <a:rPr lang="en-US" smtClean="0"/>
              <a:pPr/>
              <a:t>11/29/2014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D9E8596-F715-4D89-9C3C-BB221D043CF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38E590-0C51-43E4-AAAB-CCEF3CC3525E}" type="datetimeFigureOut">
              <a:rPr lang="en-US" smtClean="0"/>
              <a:pPr/>
              <a:t>11/29/2014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D9E8596-F715-4D89-9C3C-BB221D043CF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1FC1FA-8F25-42B4-8DDF-078AF77FB428}" type="datetimeFigureOut">
              <a:rPr lang="en-US" smtClean="0"/>
              <a:pPr/>
              <a:t>11/29/2014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5D3BC5-702D-4082-B37E-DFF58BF9C2B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1FC1FA-8F25-42B4-8DDF-078AF77FB428}" type="datetimeFigureOut">
              <a:rPr lang="en-US" smtClean="0"/>
              <a:pPr/>
              <a:t>11/29/2014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5D3BC5-702D-4082-B37E-DFF58BF9C2B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1FC1FA-8F25-42B4-8DDF-078AF77FB428}" type="datetimeFigureOut">
              <a:rPr lang="en-US" smtClean="0"/>
              <a:pPr/>
              <a:t>11/29/2014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5D3BC5-702D-4082-B37E-DFF58BF9C2B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38E590-0C51-43E4-AAAB-CCEF3CC3525E}" type="datetimeFigureOut">
              <a:rPr lang="en-US" smtClean="0"/>
              <a:pPr/>
              <a:t>11/29/2014</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9E8596-F715-4D89-9C3C-BB221D043CFD}"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1FC1FA-8F25-42B4-8DDF-078AF77FB428}" type="datetimeFigureOut">
              <a:rPr lang="en-US" smtClean="0"/>
              <a:pPr/>
              <a:t>11/29/2014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5D3BC5-702D-4082-B37E-DFF58BF9C2B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sz="2400" dirty="0" smtClean="0">
                <a:latin typeface="Irannastaliq" pitchFamily="2" charset="0"/>
                <a:cs typeface="Irannastaliq" pitchFamily="2" charset="0"/>
              </a:rPr>
              <a:t>این زندگی  ، حلال کسانی که  همچو سرو </a:t>
            </a:r>
            <a:br>
              <a:rPr lang="fa-IR" sz="2400" dirty="0" smtClean="0">
                <a:latin typeface="Irannastaliq" pitchFamily="2" charset="0"/>
                <a:cs typeface="Irannastaliq" pitchFamily="2" charset="0"/>
              </a:rPr>
            </a:br>
            <a:r>
              <a:rPr lang="fa-IR" sz="2400" dirty="0" smtClean="0">
                <a:latin typeface="Irannastaliq" pitchFamily="2" charset="0"/>
                <a:cs typeface="Irannastaliq" pitchFamily="2" charset="0"/>
              </a:rPr>
              <a:t/>
            </a:r>
            <a:br>
              <a:rPr lang="fa-IR" sz="2400" dirty="0" smtClean="0">
                <a:latin typeface="Irannastaliq" pitchFamily="2" charset="0"/>
                <a:cs typeface="Irannastaliq" pitchFamily="2" charset="0"/>
              </a:rPr>
            </a:br>
            <a:r>
              <a:rPr lang="fa-IR" sz="2400" dirty="0" smtClean="0">
                <a:latin typeface="Irannastaliq" pitchFamily="2" charset="0"/>
                <a:cs typeface="Irannastaliq" pitchFamily="2" charset="0"/>
              </a:rPr>
              <a:t>                                                                                           آزاد زیست کرده و آزاد می روند                                   </a:t>
            </a:r>
            <a:r>
              <a:rPr lang="fa-IR" sz="1800" dirty="0" smtClean="0">
                <a:latin typeface="Irannastaliq" pitchFamily="2" charset="0"/>
                <a:cs typeface="Irannastaliq" pitchFamily="2" charset="0"/>
              </a:rPr>
              <a:t>گلشن آزادی</a:t>
            </a:r>
            <a:r>
              <a:rPr lang="fa-IR" sz="2400" dirty="0" smtClean="0">
                <a:latin typeface="Irannastaliq" pitchFamily="2" charset="0"/>
                <a:cs typeface="Irannastaliq" pitchFamily="2" charset="0"/>
              </a:rPr>
              <a:t/>
            </a:r>
            <a:br>
              <a:rPr lang="fa-IR" sz="2400" dirty="0" smtClean="0">
                <a:latin typeface="Irannastaliq" pitchFamily="2" charset="0"/>
                <a:cs typeface="Irannastaliq" pitchFamily="2" charset="0"/>
              </a:rPr>
            </a:br>
            <a:endParaRPr lang="en-US" sz="2400" dirty="0">
              <a:latin typeface="Irannastaliq" pitchFamily="2" charset="0"/>
              <a:cs typeface="Irannastaliq" pitchFamily="2" charset="0"/>
            </a:endParaRPr>
          </a:p>
        </p:txBody>
      </p:sp>
      <p:sp>
        <p:nvSpPr>
          <p:cNvPr id="3" name="Content Placeholder 2"/>
          <p:cNvSpPr>
            <a:spLocks noGrp="1"/>
          </p:cNvSpPr>
          <p:nvPr>
            <p:ph idx="1"/>
          </p:nvPr>
        </p:nvSpPr>
        <p:spPr/>
        <p:txBody>
          <a:bodyPr>
            <a:normAutofit/>
          </a:bodyPr>
          <a:lstStyle/>
          <a:p>
            <a:pPr algn="r" rtl="1"/>
            <a:r>
              <a:rPr lang="fa-IR" sz="7200" dirty="0" smtClean="0">
                <a:latin typeface="Irannastaliq" pitchFamily="2" charset="0"/>
                <a:cs typeface="Irannastaliq" pitchFamily="2" charset="0"/>
              </a:rPr>
              <a:t>فصل </a:t>
            </a:r>
            <a:r>
              <a:rPr lang="fa-IR" sz="7200" dirty="0" smtClean="0">
                <a:latin typeface="Irannastaliq" pitchFamily="2" charset="0"/>
                <a:cs typeface="Irannastaliq" pitchFamily="2" charset="0"/>
              </a:rPr>
              <a:t>سوم     </a:t>
            </a:r>
            <a:r>
              <a:rPr lang="fa-IR" sz="6600" dirty="0" smtClean="0">
                <a:latin typeface="Irannastaliq" pitchFamily="2" charset="0"/>
                <a:cs typeface="Irannastaliq" pitchFamily="2" charset="0"/>
              </a:rPr>
              <a:t>سبک </a:t>
            </a:r>
            <a:r>
              <a:rPr lang="fa-IR" sz="6600" dirty="0" smtClean="0">
                <a:latin typeface="Irannastaliq" pitchFamily="2" charset="0"/>
                <a:cs typeface="Irannastaliq" pitchFamily="2" charset="0"/>
              </a:rPr>
              <a:t>زندگی</a:t>
            </a:r>
          </a:p>
          <a:p>
            <a:pPr algn="r" rtl="1">
              <a:buNone/>
            </a:pPr>
            <a:endParaRPr lang="fa-IR" sz="2400" dirty="0" smtClean="0">
              <a:latin typeface="Irannastaliq" pitchFamily="2" charset="0"/>
              <a:cs typeface="Irannastaliq" pitchFamily="2" charset="0"/>
            </a:endParaRPr>
          </a:p>
          <a:p>
            <a:pPr algn="r" rtl="1">
              <a:buNone/>
            </a:pPr>
            <a:r>
              <a:rPr lang="fa-IR" sz="2400" dirty="0" smtClean="0">
                <a:latin typeface="Irannastaliq" pitchFamily="2" charset="0"/>
                <a:cs typeface="Irannastaliq" pitchFamily="2" charset="0"/>
              </a:rPr>
              <a:t>_ قلب کوچکم را به چه کسی بدهم؟                          _  علم زندگانی                                     _ دعای مادر</a:t>
            </a:r>
          </a:p>
          <a:p>
            <a:pPr algn="r" rtl="1">
              <a:buNone/>
            </a:pPr>
            <a:endParaRPr lang="fa-IR" sz="2400" dirty="0" smtClean="0">
              <a:latin typeface="Irannastaliq" pitchFamily="2" charset="0"/>
              <a:cs typeface="Irannastaliq" pitchFamily="2" charset="0"/>
            </a:endParaRPr>
          </a:p>
          <a:p>
            <a:pPr algn="r" rtl="1">
              <a:buNone/>
            </a:pPr>
            <a:r>
              <a:rPr lang="fa-IR" sz="2400" dirty="0" smtClean="0">
                <a:latin typeface="Irannastaliq" pitchFamily="2" charset="0"/>
                <a:cs typeface="Irannastaliq" pitchFamily="2" charset="0"/>
              </a:rPr>
              <a:t>_ زندگی همین لحظه هاست                                       _ سفر نامه اصفهان</a:t>
            </a: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599"/>
          </a:xfrm>
        </p:spPr>
        <p:txBody>
          <a:bodyPr>
            <a:noAutofit/>
          </a:bodyPr>
          <a:lstStyle/>
          <a:p>
            <a:pPr algn="r" rtl="1">
              <a:buNone/>
            </a:pPr>
            <a:r>
              <a:rPr lang="fa-IR" dirty="0" smtClean="0">
                <a:latin typeface="IranNastaliq" pitchFamily="2" charset="0"/>
                <a:cs typeface="IranNastaliq" pitchFamily="2" charset="0"/>
              </a:rPr>
              <a:t>تنگی جا نداشتند...</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خوب ... بعدش نوبت کی ها بود؟ </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بله ، درست است . باقی قلبم ، یعنی آن نصفه خالی را ، با خوشحالی و رضایت ، </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دادم  به همه  آ دم های خوبی که  توی محله ما زندگی می کنند، و همه قوم و خویش های </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خوبی که دارم و همه دوستانم ، و همه معلم هایی که بچه ها را دوست دارند ...</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وخودتان می دانید چه شد...</a:t>
            </a:r>
            <a:endParaRPr lang="en-US" dirty="0">
              <a:latin typeface="IranNastaliq" pitchFamily="2" charset="0"/>
              <a:cs typeface="IranNastaliq" pitchFamily="2" charset="0"/>
            </a:endParaRPr>
          </a:p>
        </p:txBody>
      </p:sp>
    </p:spTree>
  </p:cSld>
  <p:clrMapOvr>
    <a:masterClrMapping/>
  </p:clrMapOvr>
  <p:transition spd="slow">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799"/>
            <a:ext cx="8229600" cy="6248401"/>
          </a:xfrm>
        </p:spPr>
        <p:txBody>
          <a:bodyPr>
            <a:normAutofit lnSpcReduction="10000"/>
          </a:bodyPr>
          <a:lstStyle/>
          <a:p>
            <a:pPr algn="r" rtl="1">
              <a:buNone/>
            </a:pPr>
            <a:r>
              <a:rPr lang="fa-IR" dirty="0" smtClean="0">
                <a:latin typeface="IranNastaliq" pitchFamily="2" charset="0"/>
                <a:cs typeface="IranNastaliq" pitchFamily="2" charset="0"/>
              </a:rPr>
              <a:t>( خدایا  چیز به این کوچکی ، چطور می تواند</a:t>
            </a:r>
            <a:r>
              <a:rPr lang="fa-IR" dirty="0" smtClean="0"/>
              <a:t> </a:t>
            </a:r>
            <a:r>
              <a:rPr lang="fa-IR" dirty="0" smtClean="0">
                <a:latin typeface="IranNastaliq" pitchFamily="2" charset="0"/>
                <a:cs typeface="IranNastaliq" pitchFamily="2" charset="0"/>
              </a:rPr>
              <a:t>این قدر بزرگ باشد؟)</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راستش ، بین خودمان باشد، پدرم یک عمو دارد ، این عموی پدرم خیلی خیلی خیلی </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پول دار است . </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من  وقتی دیدم همه آدم ها ی خوب  را دارم توی قلبم جا می دهم ،سعی کردم این</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عموی پدرم را هم ببرم توی قلبم و یک گوشه بهش جا بدهم ... اما ... جا نگرفت</a:t>
            </a:r>
          </a:p>
          <a:p>
            <a:pPr algn="r" rtl="1">
              <a:buNone/>
            </a:pPr>
            <a:endParaRPr lang="fa-IR" dirty="0" smtClean="0"/>
          </a:p>
          <a:p>
            <a:pPr algn="r" rtl="1">
              <a:buNone/>
            </a:pPr>
            <a:r>
              <a:rPr lang="fa-IR" dirty="0" smtClean="0">
                <a:latin typeface="IranNastaliq" pitchFamily="2" charset="0"/>
                <a:cs typeface="IranNastaliq" pitchFamily="2" charset="0"/>
              </a:rPr>
              <a:t>... هر چی کردم جا نگرفت ... دلم هم سوخت... اما چه کار کنم ؟ جا نگرفت</a:t>
            </a:r>
          </a:p>
        </p:txBody>
      </p:sp>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10591842[1].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19800"/>
          </a:xfrm>
        </p:spPr>
        <p:txBody>
          <a:bodyPr/>
          <a:lstStyle/>
          <a:p>
            <a:pPr algn="r" rtl="1">
              <a:buNone/>
            </a:pPr>
            <a:r>
              <a:rPr lang="fa-IR" dirty="0" smtClean="0">
                <a:latin typeface="IranNastaliq" pitchFamily="2" charset="0"/>
                <a:cs typeface="IranNastaliq" pitchFamily="2" charset="0"/>
              </a:rPr>
              <a:t>دیگر . تقصیر من که نیست ، حتما  تقصیر خودش است. یعنی ، راستش ، هر وقت که </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خودش هم ، با زحمت و فشار جا می گرفت ، صندوق بزرگ پول هایش بیرون می </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ماند و او دوان دوان  از قلبم می آمد بیرون تا  صندوقش را بردارد...</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بله ... تازه یواش یواش  داشتم  می فهمیدم که یک قلب کوچک کوچک ، چقدر </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می تواند بزرگ باشد . بنا بر این ، یک شب که به یاد آن روز ها و شب های  خیلی</a:t>
            </a:r>
          </a:p>
          <a:p>
            <a:pPr algn="r" rtl="1">
              <a:buNone/>
            </a:pPr>
            <a:endParaRPr lang="fa-IR" dirty="0" smtClean="0">
              <a:latin typeface="IranNastaliq" pitchFamily="2" charset="0"/>
              <a:cs typeface="IranNastaliq" pitchFamily="2"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58201_146[1].jpg"/>
          <p:cNvPicPr>
            <a:picLocks noGrp="1" noChangeAspect="1"/>
          </p:cNvPicPr>
          <p:nvPr>
            <p:ph idx="1"/>
          </p:nvPr>
        </p:nvPicPr>
        <p:blipFill>
          <a:blip r:embed="rId2" cstate="print"/>
          <a:stretch>
            <a:fillRect/>
          </a:stretch>
        </p:blipFill>
        <p:spPr>
          <a:xfrm>
            <a:off x="1828800" y="609600"/>
            <a:ext cx="5334000" cy="541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599"/>
          </a:xfrm>
        </p:spPr>
        <p:txBody>
          <a:bodyPr>
            <a:normAutofit lnSpcReduction="10000"/>
          </a:bodyPr>
          <a:lstStyle/>
          <a:p>
            <a:pPr algn="r" rtl="1">
              <a:buNone/>
            </a:pPr>
            <a:r>
              <a:rPr lang="fa-IR" dirty="0" smtClean="0">
                <a:latin typeface="IranNastaliq" pitchFamily="2" charset="0"/>
                <a:cs typeface="IranNastaliq" pitchFamily="2" charset="0"/>
              </a:rPr>
              <a:t>سخت جنگ افتادم ، یک دفعه فریاد زدم  :(( باقی قلبم را می بخشم به همه آن هایی </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که جنگیدند و دشمن را از خاک ما  ، از سرزمین ما ، و از خانه ما  انداختند بیرون...)</a:t>
            </a:r>
            <a:r>
              <a:rPr lang="en-US" dirty="0" smtClean="0">
                <a:latin typeface="IranNastaliq" pitchFamily="2" charset="0"/>
                <a:cs typeface="IranNastaliq" pitchFamily="2" charset="0"/>
              </a:rPr>
              <a:t>(</a:t>
            </a:r>
            <a:r>
              <a:rPr lang="fa-IR" dirty="0" smtClean="0">
                <a:latin typeface="IranNastaliq" pitchFamily="2" charset="0"/>
                <a:cs typeface="IranNastaliq" pitchFamily="2" charset="0"/>
              </a:rPr>
              <a:t>.</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خوب... حالا دیگر قلبم مثل یک شهر بزرگ شده بود. مدرسه داشت ، بیمارستان  </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داشت ، سرباز خانه داشت ، کوچه و محله و خیابان و مسجد داشت وباز هم ، یک </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عالم جای خالی داشت. این طور شد که به خودم گفتم : دیگر انتخاب کردن  بس </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است. </a:t>
            </a:r>
          </a:p>
          <a:p>
            <a:pPr algn="r" rtl="1">
              <a:buNone/>
            </a:pPr>
            <a:endParaRPr lang="fa-IR" dirty="0" smtClean="0">
              <a:latin typeface="IranNastaliq" pitchFamily="2" charset="0"/>
              <a:cs typeface="IranNastaliq" pitchFamily="2" charset="0"/>
            </a:endParaRPr>
          </a:p>
        </p:txBody>
      </p:sp>
    </p:spTree>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476999"/>
          </a:xfrm>
        </p:spPr>
        <p:txBody>
          <a:bodyPr/>
          <a:lstStyle/>
          <a:p>
            <a:pPr algn="r" rtl="1">
              <a:buNone/>
            </a:pPr>
            <a:r>
              <a:rPr lang="fa-IR" dirty="0" smtClean="0">
                <a:latin typeface="IranNastaliq" pitchFamily="2" charset="0"/>
                <a:cs typeface="IranNastaliq" pitchFamily="2" charset="0"/>
              </a:rPr>
              <a:t>قلب من مال همه  و همه  آدم های  خوب سراسر دنیاست ;از این سر دنیا تا آن </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سر دنیا ... </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خودتان  که می بینید. حالا، فقط یک جای خیلی خیلی کوچک در یک گوشه قلبم </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باقی مانده . می دانید  آنجا را برای چه کسانی باقی گذاشتم؟ بله  ،درست است ، </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برای همه آدم های بد ، به  شرطی که خودشان را درست کنند دست از بد بودن </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وبدی کردن بر دارند ;بچه ها را اذیت نکنند ، دریا ها را کثیف  نکنند ،جانور ها را نکشند</a:t>
            </a:r>
          </a:p>
          <a:p>
            <a:pPr algn="r" rtl="1">
              <a:buNone/>
            </a:pPr>
            <a:endParaRPr lang="fa-IR" dirty="0" smtClean="0">
              <a:latin typeface="IranNastaliq" pitchFamily="2" charset="0"/>
              <a:cs typeface="IranNastaliq" pitchFamily="2" charset="0"/>
            </a:endParaRPr>
          </a:p>
          <a:p>
            <a:pPr algn="r" rtl="1">
              <a:buNone/>
            </a:pPr>
            <a:endParaRPr lang="fa-IR" dirty="0" smtClean="0">
              <a:latin typeface="IranNastaliq" pitchFamily="2" charset="0"/>
              <a:cs typeface="IranNastaliq" pitchFamily="2" charset="0"/>
            </a:endParaRP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0999"/>
            <a:ext cx="8229600" cy="6096001"/>
          </a:xfrm>
        </p:spPr>
        <p:txBody>
          <a:bodyPr>
            <a:normAutofit lnSpcReduction="10000"/>
          </a:bodyPr>
          <a:lstStyle/>
          <a:p>
            <a:pPr algn="r" rtl="1">
              <a:buNone/>
            </a:pPr>
            <a:r>
              <a:rPr lang="fa-IR" dirty="0" smtClean="0">
                <a:latin typeface="IranNastaliq" pitchFamily="2" charset="0"/>
                <a:cs typeface="IranNastaliq" pitchFamily="2" charset="0"/>
              </a:rPr>
              <a:t>و به کسی زور نگویند ...</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آدم های بد هم اگر  خوب بشوند ، خوب حق دارند  یک خانه کوچک توی قلب </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من داشته باشند...نه؟</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تازه اگر آدم های بد هم خوب  بشوند  و بیایند توی قلب من ،من فکر میکنم باز هم</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کمی  جا باقی بماند ... شاید برای جنگل ها ، پرنده ها ،کوه ها، ماهی ها، آهوها ، فیل ها...</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وخیلی چیز های دیگر ...</a:t>
            </a:r>
            <a:endParaRPr lang="en-US" dirty="0">
              <a:latin typeface="IranNastaliq" pitchFamily="2" charset="0"/>
              <a:cs typeface="IranNastaliq" pitchFamily="2" charset="0"/>
            </a:endParaRPr>
          </a:p>
        </p:txBody>
      </p:sp>
    </p:spTree>
  </p:cSld>
  <p:clrMapOvr>
    <a:masterClrMapping/>
  </p:clrMapOvr>
  <p:transition spd="slow">
    <p:wipe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xgallery_untitled53187d57ca8d4[1].png"/>
          <p:cNvPicPr>
            <a:picLocks noGrp="1" noChangeAspect="1"/>
          </p:cNvPicPr>
          <p:nvPr>
            <p:ph idx="1"/>
          </p:nvPr>
        </p:nvPicPr>
        <p:blipFill>
          <a:blip r:embed="rId2" cstate="print"/>
          <a:stretch>
            <a:fillRect/>
          </a:stretch>
        </p:blipFill>
        <p:spPr>
          <a:xfrm>
            <a:off x="0" y="-228600"/>
            <a:ext cx="9144000" cy="7086600"/>
          </a:xfrm>
        </p:spPr>
      </p:pic>
    </p:spTree>
  </p:cSld>
  <p:clrMapOvr>
    <a:masterClrMapping/>
  </p:clrMapOvr>
  <p:transition spd="med">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400800"/>
          </a:xfrm>
        </p:spPr>
        <p:txBody>
          <a:bodyPr>
            <a:normAutofit lnSpcReduction="10000"/>
          </a:bodyPr>
          <a:lstStyle/>
          <a:p>
            <a:pPr algn="r" rtl="1">
              <a:buNone/>
            </a:pPr>
            <a:r>
              <a:rPr lang="fa-IR" dirty="0" smtClean="0">
                <a:latin typeface="IranNastaliq" pitchFamily="2" charset="0"/>
                <a:cs typeface="IranNastaliq" pitchFamily="2" charset="0"/>
              </a:rPr>
              <a:t>عجیب است واقعا معلوم نیست این قلب است یا دریا !قلب به این کوچکی آخر</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چطور هیچ وقت پر نمی شود ؟ها؟</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خوب این  به من مر بوط نیست .</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شاید وقتی بزرگ  بشوم ،بفهمم  که چرا این طور است اما حالا فتا وقتی توی قلبم جا </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هست ، باید آنجا را ببخشم به آدم های خوب ومهربان....</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قلب برای همین است دیگر؛ مگر نه؟</a:t>
            </a:r>
          </a:p>
          <a:p>
            <a:pPr algn="r" rtl="1">
              <a:buNone/>
            </a:pPr>
            <a:endParaRPr lang="fa-IR" dirty="0" smtClean="0">
              <a:latin typeface="IranNastaliq" pitchFamily="2" charset="0"/>
              <a:cs typeface="IranNastaliq" pitchFamily="2" charset="0"/>
            </a:endParaRPr>
          </a:p>
          <a:p>
            <a:pPr algn="r" rtl="1">
              <a:buNone/>
            </a:pPr>
            <a:endParaRPr lang="en-US" dirty="0">
              <a:latin typeface="IranNastaliq" pitchFamily="2" charset="0"/>
              <a:cs typeface="IranNastaliq" pitchFamily="2" charset="0"/>
            </a:endParaRPr>
          </a:p>
        </p:txBody>
      </p:sp>
    </p:spTree>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2762250"/>
          </a:xfrm>
        </p:spPr>
        <p:style>
          <a:lnRef idx="0">
            <a:schemeClr val="accent1"/>
          </a:lnRef>
          <a:fillRef idx="3">
            <a:schemeClr val="accent1"/>
          </a:fillRef>
          <a:effectRef idx="3">
            <a:schemeClr val="accent1"/>
          </a:effectRef>
          <a:fontRef idx="minor">
            <a:schemeClr val="lt1"/>
          </a:fontRef>
        </p:style>
        <p:txBody>
          <a:bodyPr>
            <a:normAutofit/>
          </a:bodyPr>
          <a:lstStyle/>
          <a:p>
            <a:r>
              <a:rPr lang="fa-IR" dirty="0" smtClean="0"/>
              <a:t>به نام خدا</a:t>
            </a:r>
            <a:endParaRPr lang="en-US" dirty="0"/>
          </a:p>
        </p:txBody>
      </p:sp>
      <p:sp>
        <p:nvSpPr>
          <p:cNvPr id="3" name="Subtitle 2"/>
          <p:cNvSpPr>
            <a:spLocks noGrp="1"/>
          </p:cNvSpPr>
          <p:nvPr>
            <p:ph type="subTitle" idx="1"/>
          </p:nvPr>
        </p:nvSpPr>
        <p:spPr>
          <a:xfrm>
            <a:off x="914400" y="3200400"/>
            <a:ext cx="6858000" cy="3048000"/>
          </a:xfrm>
          <a:effectLst>
            <a:glow rad="228600">
              <a:schemeClr val="accent1">
                <a:satMod val="175000"/>
                <a:alpha val="40000"/>
              </a:schemeClr>
            </a:glow>
          </a:effectLst>
        </p:spPr>
        <p:txBody>
          <a:bodyPr>
            <a:normAutofit/>
          </a:bodyPr>
          <a:lstStyle/>
          <a:p>
            <a:r>
              <a:rPr lang="fa-IR" sz="4400" dirty="0"/>
              <a:t> </a:t>
            </a:r>
            <a:endParaRPr lang="fa-IR" sz="4400" dirty="0" smtClean="0"/>
          </a:p>
          <a:p>
            <a:r>
              <a:rPr lang="fa-IR" sz="4400" dirty="0" smtClean="0"/>
              <a:t>قلب کوچکم را به چه کسی بدهم؟</a:t>
            </a:r>
          </a:p>
          <a:p>
            <a:r>
              <a:rPr lang="fa-IR" dirty="0" smtClean="0"/>
              <a:t>کاری از عسل </a:t>
            </a:r>
            <a:r>
              <a:rPr lang="fa-IR" dirty="0" smtClean="0"/>
              <a:t>دولتیاری 7/6</a:t>
            </a:r>
          </a:p>
          <a:p>
            <a:r>
              <a:rPr lang="fa-IR" dirty="0"/>
              <a:t>خانم خواجوی</a:t>
            </a:r>
          </a:p>
          <a:p>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3"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3"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3"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3"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3"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lstStyle/>
          <a:p>
            <a:endParaRPr lang="en-US" dirty="0"/>
          </a:p>
        </p:txBody>
      </p:sp>
      <p:sp>
        <p:nvSpPr>
          <p:cNvPr id="3" name="Content Placeholder 2"/>
          <p:cNvSpPr>
            <a:spLocks noGrp="1"/>
          </p:cNvSpPr>
          <p:nvPr>
            <p:ph idx="1"/>
          </p:nvPr>
        </p:nvSpPr>
        <p:spPr>
          <a:xfrm>
            <a:off x="457200" y="1600201"/>
            <a:ext cx="8229600" cy="5029199"/>
          </a:xfrm>
        </p:spPr>
        <p:txBody>
          <a:bodyPr>
            <a:normAutofit/>
          </a:bodyPr>
          <a:lstStyle/>
          <a:p>
            <a:pPr algn="r" rtl="1"/>
            <a:r>
              <a:rPr lang="fa-IR" dirty="0" smtClean="0"/>
              <a:t> چه کسانى مى توانند در قلب ما جا بگیرند؟</a:t>
            </a:r>
          </a:p>
          <a:p>
            <a:pPr algn="r" rtl="1"/>
            <a:r>
              <a:rPr lang="fa-IR" dirty="0" smtClean="0"/>
              <a:t>همه ی افراد</a:t>
            </a:r>
          </a:p>
          <a:p>
            <a:pPr algn="r" rtl="1"/>
            <a:r>
              <a:rPr lang="fa-IR" dirty="0" smtClean="0"/>
              <a:t>چرا قلب آدم نباید خالی بماند؟ </a:t>
            </a:r>
          </a:p>
          <a:p>
            <a:pPr algn="r" rtl="1"/>
            <a:r>
              <a:rPr lang="fa-IR" dirty="0" smtClean="0"/>
              <a:t>چون اگر خالی بماند مثل یک گلدان خالی زشت است و آدم </a:t>
            </a:r>
          </a:p>
          <a:p>
            <a:pPr algn="r" rtl="1"/>
            <a:r>
              <a:rPr lang="fa-IR" dirty="0" smtClean="0"/>
              <a:t>را اذیت می کند.</a:t>
            </a:r>
          </a:p>
          <a:p>
            <a:pPr algn="r" rtl="1"/>
            <a:r>
              <a:rPr lang="fa-IR" dirty="0" smtClean="0"/>
              <a:t>چرا قلب به دریا تشبیه شده است؟ شما قلب را به چه چیزهاىى تشبیه مى کنید؟ </a:t>
            </a:r>
          </a:p>
          <a:p>
            <a:pPr algn="r" rtl="1"/>
            <a:r>
              <a:rPr lang="fa-IR" dirty="0" smtClean="0"/>
              <a:t>زیرا مثل دریا بزرگ است . چشمه.</a:t>
            </a:r>
          </a:p>
        </p:txBody>
      </p:sp>
      <p:pic>
        <p:nvPicPr>
          <p:cNvPr id="1026" name="Picture 2"/>
          <p:cNvPicPr>
            <a:picLocks noChangeAspect="1" noChangeArrowheads="1"/>
          </p:cNvPicPr>
          <p:nvPr/>
        </p:nvPicPr>
        <p:blipFill>
          <a:blip r:embed="rId2" cstate="print"/>
          <a:srcRect/>
          <a:stretch>
            <a:fillRect/>
          </a:stretch>
        </p:blipFill>
        <p:spPr bwMode="auto">
          <a:xfrm>
            <a:off x="533400" y="304800"/>
            <a:ext cx="8001000" cy="990600"/>
          </a:xfrm>
          <a:prstGeom prst="rect">
            <a:avLst/>
          </a:prstGeom>
          <a:noFill/>
          <a:ln w="9525">
            <a:noFill/>
            <a:miter lim="800000"/>
            <a:headEnd/>
            <a:tailEnd/>
          </a:ln>
        </p:spPr>
      </p:pic>
      <p:sp>
        <p:nvSpPr>
          <p:cNvPr id="5" name="Rectangle 4"/>
          <p:cNvSpPr/>
          <p:nvPr/>
        </p:nvSpPr>
        <p:spPr>
          <a:xfrm>
            <a:off x="2895600" y="609600"/>
            <a:ext cx="3581400" cy="369332"/>
          </a:xfrm>
          <a:prstGeom prst="rect">
            <a:avLst/>
          </a:prstGeom>
        </p:spPr>
        <p:txBody>
          <a:bodyPr wrap="square">
            <a:spAutoFit/>
          </a:bodyPr>
          <a:lstStyle/>
          <a:p>
            <a:r>
              <a:rPr lang="fa-IR" b="1" dirty="0" smtClean="0"/>
              <a:t> خودارزیابی</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endParaRPr lang="en-US" dirty="0"/>
          </a:p>
        </p:txBody>
      </p:sp>
      <p:sp>
        <p:nvSpPr>
          <p:cNvPr id="3" name="Content Placeholder 2"/>
          <p:cNvSpPr>
            <a:spLocks noGrp="1"/>
          </p:cNvSpPr>
          <p:nvPr>
            <p:ph idx="1"/>
          </p:nvPr>
        </p:nvSpPr>
        <p:spPr>
          <a:xfrm>
            <a:off x="381000" y="1447800"/>
            <a:ext cx="8305800" cy="5105399"/>
          </a:xfrm>
        </p:spPr>
        <p:txBody>
          <a:bodyPr>
            <a:normAutofit fontScale="47500" lnSpcReduction="20000"/>
          </a:bodyPr>
          <a:lstStyle/>
          <a:p>
            <a:pPr algn="r" rtl="1"/>
            <a:r>
              <a:rPr lang="fa-IR" b="1" dirty="0" smtClean="0"/>
              <a:t>نکتۀ اوّل</a:t>
            </a:r>
          </a:p>
          <a:p>
            <a:pPr algn="r" rtl="1"/>
            <a:r>
              <a:rPr lang="fa-IR" dirty="0" smtClean="0"/>
              <a:t>ب(  حسن میوه را خورد.</a:t>
            </a:r>
          </a:p>
          <a:p>
            <a:pPr algn="r" rtl="1"/>
            <a:r>
              <a:rPr lang="fa-IR" dirty="0" smtClean="0"/>
              <a:t> مینا نامه را خواند.</a:t>
            </a:r>
          </a:p>
          <a:p>
            <a:pPr algn="r" rtl="1"/>
            <a:r>
              <a:rPr lang="fa-IR" dirty="0" smtClean="0"/>
              <a:t>همان طور که پیش تر گفتیم «فعل »، اصلی ترین بخش یک جمله است. فعل های بخش «الف »</a:t>
            </a:r>
          </a:p>
          <a:p>
            <a:pPr algn="r" rtl="1"/>
            <a:r>
              <a:rPr lang="fa-IR" dirty="0" smtClean="0"/>
              <a:t>کلمه های «آمد » و «رفت » است. در جملهٔ اوّل و دوم، تنها با اضافه شدن نهاد به فعل، معنی جمله کامل</a:t>
            </a:r>
          </a:p>
          <a:p>
            <a:pPr algn="r" rtl="1"/>
            <a:r>
              <a:rPr lang="fa-IR" dirty="0" smtClean="0"/>
              <a:t>می شود. امّا معنی جمله های بخش «ب » با نهاد، تمام نمی شود. در این جمله ها وقتی شما بگویید «خورد »</a:t>
            </a:r>
          </a:p>
          <a:p>
            <a:pPr algn="r" rtl="1"/>
            <a:r>
              <a:rPr lang="fa-IR" dirty="0" smtClean="0"/>
              <a:t>شنونده می پرسد «چه چیزی را خورد؟ »، درواقع چیزی خورده شده است؛ بنابراین برای تمام شدن معنی</a:t>
            </a:r>
          </a:p>
          <a:p>
            <a:pPr algn="r" rtl="1"/>
            <a:r>
              <a:rPr lang="fa-IR" dirty="0" smtClean="0"/>
              <a:t>جمله، لازم است بخشی به فعل اضافه شود. این بخش که معمولاً با کلمهٔ «را » به کار می رود، مفعول</a:t>
            </a:r>
          </a:p>
          <a:p>
            <a:pPr algn="r" rtl="1"/>
            <a:r>
              <a:rPr lang="fa-IR" dirty="0" smtClean="0"/>
              <a:t>است. در زبان فارسی معیار امروز «را » نشانهٔ مفعول است.</a:t>
            </a:r>
          </a:p>
          <a:p>
            <a:pPr algn="r" rtl="1"/>
            <a:r>
              <a:rPr lang="fa-IR" b="1" dirty="0" smtClean="0"/>
              <a:t>نکتۀ دوم</a:t>
            </a:r>
          </a:p>
          <a:p>
            <a:pPr algn="r" rtl="1"/>
            <a:r>
              <a:rPr lang="fa-IR" dirty="0" smtClean="0"/>
              <a:t>به این جمله توجّه کنید:</a:t>
            </a:r>
          </a:p>
          <a:p>
            <a:pPr algn="r" rtl="1"/>
            <a:r>
              <a:rPr lang="fa-IR" dirty="0" smtClean="0"/>
              <a:t>دلم می خواهد تمام تمام این قلب کوچولوی کوچولو را، مثل یک خانهٔ قشنگ کوچولو، به کسی</a:t>
            </a:r>
          </a:p>
          <a:p>
            <a:pPr algn="r" rtl="1"/>
            <a:r>
              <a:rPr lang="fa-IR" dirty="0" smtClean="0"/>
              <a:t>بدهم که خیلی خیلی دوستش دارم.</a:t>
            </a:r>
          </a:p>
          <a:p>
            <a:pPr algn="r" rtl="1"/>
            <a:r>
              <a:rPr lang="fa-IR" dirty="0" smtClean="0"/>
              <a:t>می بینید که نویسنده بعضی کلمه ها را تکرار کرده است. چه وقت تکرار زیباست؟ آیا همهٔ تکرارهازیبا هستند                                        هرگاه نویسنده بخواهد بر چیزی تأکید کند، آن را تکرار می کند. این تکرار آگاهانه بر تأثیر سخن</a:t>
            </a:r>
          </a:p>
          <a:p>
            <a:pPr algn="justLow" rtl="1"/>
            <a:r>
              <a:rPr lang="fa-IR" dirty="0" smtClean="0"/>
              <a:t>می افزاید. شاعران، از «تکرار » برای زیباسازی و تأثیرگذاری شعر استفاده می کنند. حتّی گاه به تکرار یک بیت در شعر می </a:t>
            </a:r>
          </a:p>
          <a:p>
            <a:pPr algn="justLow" rtl="1"/>
            <a:r>
              <a:rPr lang="fa-IR" dirty="0" smtClean="0"/>
              <a:t>پر دازند.                                            </a:t>
            </a:r>
          </a:p>
        </p:txBody>
      </p:sp>
      <p:pic>
        <p:nvPicPr>
          <p:cNvPr id="2050" name="Picture 2"/>
          <p:cNvPicPr>
            <a:picLocks noChangeAspect="1" noChangeArrowheads="1"/>
          </p:cNvPicPr>
          <p:nvPr/>
        </p:nvPicPr>
        <p:blipFill>
          <a:blip r:embed="rId2" cstate="print"/>
          <a:srcRect/>
          <a:stretch>
            <a:fillRect/>
          </a:stretch>
        </p:blipFill>
        <p:spPr bwMode="auto">
          <a:xfrm>
            <a:off x="533400" y="304800"/>
            <a:ext cx="8153400" cy="990600"/>
          </a:xfrm>
          <a:prstGeom prst="rect">
            <a:avLst/>
          </a:prstGeom>
          <a:noFill/>
          <a:ln w="9525">
            <a:noFill/>
            <a:miter lim="800000"/>
            <a:headEnd/>
            <a:tailEnd/>
          </a:ln>
        </p:spPr>
      </p:pic>
      <p:sp>
        <p:nvSpPr>
          <p:cNvPr id="5" name="Rectangle 4"/>
          <p:cNvSpPr/>
          <p:nvPr/>
        </p:nvSpPr>
        <p:spPr>
          <a:xfrm>
            <a:off x="3195559" y="559250"/>
            <a:ext cx="2350393" cy="369332"/>
          </a:xfrm>
          <a:prstGeom prst="rect">
            <a:avLst/>
          </a:prstGeom>
        </p:spPr>
        <p:txBody>
          <a:bodyPr wrap="square">
            <a:spAutoFit/>
          </a:bodyPr>
          <a:lstStyle/>
          <a:p>
            <a:r>
              <a:rPr lang="fa-IR" b="1" dirty="0" smtClean="0"/>
              <a:t>دانش های زبانی و ادبی</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dirty="0" smtClean="0"/>
              <a:t>فعالیت های نوشتاری و کار گروهی</a:t>
            </a:r>
            <a:endParaRPr lang="en-US" sz="3600" dirty="0"/>
          </a:p>
        </p:txBody>
      </p:sp>
      <p:sp>
        <p:nvSpPr>
          <p:cNvPr id="3" name="Content Placeholder 2"/>
          <p:cNvSpPr>
            <a:spLocks noGrp="1"/>
          </p:cNvSpPr>
          <p:nvPr>
            <p:ph idx="1"/>
          </p:nvPr>
        </p:nvSpPr>
        <p:spPr/>
        <p:txBody>
          <a:bodyPr>
            <a:normAutofit fontScale="47500" lnSpcReduction="20000"/>
          </a:bodyPr>
          <a:lstStyle/>
          <a:p>
            <a:pPr algn="r" rtl="1">
              <a:buNone/>
            </a:pPr>
            <a:r>
              <a:rPr lang="fa-IR" b="1" dirty="0" smtClean="0"/>
              <a:t>فعّالیت های نوشتاری کارگروهی</a:t>
            </a:r>
            <a:endParaRPr lang="fa-IR" dirty="0" smtClean="0"/>
          </a:p>
          <a:p>
            <a:pPr algn="r" rtl="1"/>
            <a:r>
              <a:rPr lang="fa-IR" dirty="0" smtClean="0"/>
              <a:t>می افزاید. شاعران، از «تکرار » برای زیباسازی و تأثیرگذاری شعر استفاده می کنند. حتّی گاه به تکرار یک</a:t>
            </a:r>
          </a:p>
          <a:p>
            <a:pPr algn="r" rtl="1"/>
            <a:r>
              <a:rPr lang="fa-IR" dirty="0" smtClean="0"/>
              <a:t>بیت در شعر می پردازند.</a:t>
            </a:r>
          </a:p>
          <a:p>
            <a:pPr algn="r" rtl="1"/>
            <a:r>
              <a:rPr lang="fa-IR" dirty="0" smtClean="0"/>
              <a:t>١ چه ویژگی هایی باعث می شود تا ما کسی را در قلبمان جای دهیم؟</a:t>
            </a:r>
          </a:p>
          <a:p>
            <a:pPr algn="r" rtl="1"/>
            <a:r>
              <a:rPr lang="fa-IR" dirty="0" smtClean="0"/>
              <a:t>٢ نمونه هایی از تکرارهای زیبا را در «آفرینش » خدا بیان کنید.</a:t>
            </a:r>
          </a:p>
          <a:p>
            <a:pPr algn="r" rtl="1"/>
            <a:r>
              <a:rPr lang="fa-IR" dirty="0" smtClean="0"/>
              <a:t>٣ داستانی را از یک کتاب در کلاس بخوانید و زاویهٔ دید آن را با راهنمایی معلّم، مشخّص کنید.</a:t>
            </a:r>
          </a:p>
          <a:p>
            <a:pPr algn="r" rtl="1"/>
            <a:r>
              <a:rPr lang="fa-IR" dirty="0" smtClean="0"/>
              <a:t>1 نمونه هاى تکرار را از درس پىدا کنىد و بنوىسىد.</a:t>
            </a:r>
          </a:p>
          <a:p>
            <a:pPr algn="r" rtl="1"/>
            <a:r>
              <a:rPr lang="fa-IR" dirty="0" smtClean="0"/>
              <a:t>2 نهاد و مفعول هر جمله را مشخّص کنید.</a:t>
            </a:r>
          </a:p>
          <a:p>
            <a:pPr algn="r" rtl="1"/>
            <a:r>
              <a:rPr lang="fa-IR" dirty="0" smtClean="0"/>
              <a:t> رزمندگان، دشمن را از خاک ما بیرون انداختند.</a:t>
            </a:r>
          </a:p>
          <a:p>
            <a:pPr algn="r" rtl="1"/>
            <a:r>
              <a:rPr lang="fa-IR" dirty="0" smtClean="0"/>
              <a:t> من، عموی خوش اخلاقم را توی قلبم جا دادم.</a:t>
            </a:r>
          </a:p>
          <a:p>
            <a:pPr algn="r" rtl="1"/>
            <a:r>
              <a:rPr lang="fa-IR" dirty="0" smtClean="0"/>
              <a:t> همهٔ معلّم ها، بچّه ها را دوست دارند.</a:t>
            </a:r>
          </a:p>
          <a:p>
            <a:pPr algn="r" rtl="1"/>
            <a:r>
              <a:rPr lang="fa-IR" dirty="0" smtClean="0"/>
              <a:t> در نوشتن املا دقّت و سرعت موجب می شود تا متن آن به دور از هرگونه خطا</a:t>
            </a:r>
          </a:p>
          <a:p>
            <a:pPr algn="r" rtl="1"/>
            <a:r>
              <a:rPr lang="fa-IR" dirty="0" smtClean="0"/>
              <a:t>باشد.</a:t>
            </a:r>
          </a:p>
          <a:p>
            <a:pPr algn="r" rtl="1"/>
            <a:r>
              <a:rPr lang="fa-IR" dirty="0" smtClean="0"/>
              <a:t> واژه های هم آوا از مباحث دشوار املایی است. شناخت شکل درست آنها به</a:t>
            </a:r>
          </a:p>
          <a:p>
            <a:pPr algn="r" rtl="1"/>
            <a:r>
              <a:rPr lang="fa-IR" dirty="0" smtClean="0"/>
              <a:t>معنا و کاربرد آنها در جمله، وابسته است.</a:t>
            </a:r>
          </a:p>
          <a:p>
            <a:pPr algn="r" rtl="1"/>
            <a:r>
              <a:rPr lang="fa-IR" dirty="0" smtClean="0"/>
              <a:t>٣ با توجه به معنی جمله ها، واژه های مناسب را در جای خالی قرار دهید.</a:t>
            </a:r>
          </a:p>
          <a:p>
            <a:pPr algn="r" rtl="1"/>
            <a:r>
              <a:rPr lang="fa-IR" dirty="0" smtClean="0"/>
              <a:t>الف( مادر بزرگ دربارهٔ …… گل های باغچه با نوه اش در ……… خانه گفت وگو می کرد.</a:t>
            </a:r>
          </a:p>
          <a:p>
            <a:pPr algn="r" rtl="1"/>
            <a:r>
              <a:rPr lang="fa-IR" dirty="0" smtClean="0"/>
              <a:t>حیاط، حیات</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r" rtl="1">
              <a:buNone/>
            </a:pPr>
            <a:endParaRPr lang="fa-IR"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8686800" cy="6248399"/>
          </a:xfrm>
        </p:spPr>
        <p:txBody>
          <a:bodyPr>
            <a:normAutofit lnSpcReduction="10000"/>
          </a:bodyPr>
          <a:lstStyle/>
          <a:p>
            <a:pPr algn="r" rtl="1">
              <a:buNone/>
            </a:pPr>
            <a:r>
              <a:rPr lang="fa-IR" dirty="0" smtClean="0">
                <a:latin typeface="Irannastaliq" pitchFamily="2" charset="0"/>
                <a:cs typeface="Irannastaliq" pitchFamily="2" charset="0"/>
              </a:rPr>
              <a:t> من  قلب کوچولویی دارم  ; خیلی کوچولو; خیلی خیلی کوچولو.</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مادر بزرگم می گوید : ((قلب آدم نباید خالی بماند. اگر خالی بماند ، مثل یک گلدان خالی  ،</a:t>
            </a:r>
          </a:p>
          <a:p>
            <a:pPr algn="r" rtl="1">
              <a:buNone/>
            </a:pPr>
            <a:r>
              <a:rPr lang="fa-IR" dirty="0" smtClean="0">
                <a:latin typeface="Irannastaliq" pitchFamily="2" charset="0"/>
                <a:cs typeface="Irannastaliq" pitchFamily="2" charset="0"/>
              </a:rPr>
              <a:t> </a:t>
            </a:r>
          </a:p>
          <a:p>
            <a:pPr algn="r" rtl="1">
              <a:buNone/>
            </a:pPr>
            <a:r>
              <a:rPr lang="fa-IR" dirty="0" smtClean="0">
                <a:latin typeface="Irannastaliq" pitchFamily="2" charset="0"/>
                <a:cs typeface="Irannastaliq" pitchFamily="2" charset="0"/>
              </a:rPr>
              <a:t>زشت است و آدم را اذیت می کند. ))</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برای همین هم  ، مدتی است دارم فکر می کنم این  قلب کوچولو را به چه کسی باید بدهم ;</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یعنی چه کسی را باید توی قلبم جا بدهم  که از همه بهتر باشد؟  یعنی، راستش، چطوربگویم؟ </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دلم می خواهد تمام تمام این قلب کوچولوی کوچولو را ،مثل یک خانه  قشننگ کوچولو</a:t>
            </a:r>
          </a:p>
          <a:p>
            <a:pPr algn="r" rtl="1">
              <a:buNone/>
            </a:pPr>
            <a:endParaRPr lang="fa-IR" dirty="0" smtClean="0">
              <a:latin typeface="Irannastaliq" pitchFamily="2" charset="0"/>
              <a:cs typeface="Irannastaliq" pitchFamily="2" charset="0"/>
            </a:endParaRPr>
          </a:p>
          <a:p>
            <a:pPr algn="r" rtl="1">
              <a:buNone/>
            </a:pPr>
            <a:endParaRPr lang="fa-IR" dirty="0" smtClean="0">
              <a:latin typeface="Irannastaliq" pitchFamily="2" charset="0"/>
              <a:cs typeface="Irannastaliq" pitchFamily="2" charset="0"/>
            </a:endParaRPr>
          </a:p>
        </p:txBody>
      </p:sp>
    </p:spTree>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810000"/>
            <a:ext cx="8229600" cy="2743200"/>
          </a:xfrm>
        </p:spPr>
        <p:txBody>
          <a:bodyPr>
            <a:normAutofit/>
          </a:bodyPr>
          <a:lstStyle/>
          <a:p>
            <a:pPr algn="r"/>
            <a:r>
              <a:rPr lang="fa-IR" sz="3200" dirty="0" smtClean="0">
                <a:latin typeface="Irannastaliq" pitchFamily="2" charset="0"/>
                <a:cs typeface="Irannastaliq" pitchFamily="2" charset="0"/>
              </a:rPr>
              <a:t>به کسی بدهم که  خیلی خیلی دوستش دارم... یا ... نمی دانم...کسی که خیلی خوب </a:t>
            </a:r>
            <a:br>
              <a:rPr lang="fa-IR" sz="3200" dirty="0" smtClean="0">
                <a:latin typeface="Irannastaliq" pitchFamily="2" charset="0"/>
                <a:cs typeface="Irannastaliq" pitchFamily="2" charset="0"/>
              </a:rPr>
            </a:br>
            <a:r>
              <a:rPr lang="fa-IR" sz="3200" dirty="0" smtClean="0">
                <a:latin typeface="Irannastaliq" pitchFamily="2" charset="0"/>
                <a:cs typeface="Irannastaliq" pitchFamily="2" charset="0"/>
              </a:rPr>
              <a:t/>
            </a:r>
            <a:br>
              <a:rPr lang="fa-IR" sz="3200" dirty="0" smtClean="0">
                <a:latin typeface="Irannastaliq" pitchFamily="2" charset="0"/>
                <a:cs typeface="Irannastaliq" pitchFamily="2" charset="0"/>
              </a:rPr>
            </a:br>
            <a:r>
              <a:rPr lang="fa-IR" sz="3200" dirty="0" smtClean="0">
                <a:latin typeface="Irannastaliq" pitchFamily="2" charset="0"/>
                <a:cs typeface="Irannastaliq" pitchFamily="2" charset="0"/>
              </a:rPr>
              <a:t> است ؛کسی که واقعا حقش است توی قلب خیلی کوچولو و خیلی تمیز من خانه داشته </a:t>
            </a:r>
            <a:br>
              <a:rPr lang="fa-IR" sz="3200" dirty="0" smtClean="0">
                <a:latin typeface="Irannastaliq" pitchFamily="2" charset="0"/>
                <a:cs typeface="Irannastaliq" pitchFamily="2" charset="0"/>
              </a:rPr>
            </a:br>
            <a:r>
              <a:rPr lang="fa-IR" sz="3200" dirty="0" smtClean="0">
                <a:latin typeface="Irannastaliq" pitchFamily="2" charset="0"/>
                <a:cs typeface="Irannastaliq" pitchFamily="2" charset="0"/>
              </a:rPr>
              <a:t/>
            </a:r>
            <a:br>
              <a:rPr lang="fa-IR" sz="3200" dirty="0" smtClean="0">
                <a:latin typeface="Irannastaliq" pitchFamily="2" charset="0"/>
                <a:cs typeface="Irannastaliq" pitchFamily="2" charset="0"/>
              </a:rPr>
            </a:br>
            <a:r>
              <a:rPr lang="fa-IR" sz="3200" dirty="0" smtClean="0">
                <a:latin typeface="Irannastaliq" pitchFamily="2" charset="0"/>
                <a:cs typeface="Irannastaliq" pitchFamily="2" charset="0"/>
              </a:rPr>
              <a:t>باشد.</a:t>
            </a:r>
            <a:endParaRPr lang="en-US" sz="3200" dirty="0">
              <a:latin typeface="Irannastaliq" pitchFamily="2" charset="0"/>
              <a:cs typeface="Irannastaliq" pitchFamily="2" charset="0"/>
            </a:endParaRPr>
          </a:p>
        </p:txBody>
      </p:sp>
      <p:pic>
        <p:nvPicPr>
          <p:cNvPr id="4" name="Content Placeholder 3" descr="ashegane-love[1].jpg"/>
          <p:cNvPicPr>
            <a:picLocks noGrp="1" noChangeAspect="1"/>
          </p:cNvPicPr>
          <p:nvPr>
            <p:ph idx="1"/>
          </p:nvPr>
        </p:nvPicPr>
        <p:blipFill>
          <a:blip r:embed="rId3" cstate="print"/>
          <a:stretch>
            <a:fillRect/>
          </a:stretch>
        </p:blipFill>
        <p:spPr>
          <a:xfrm>
            <a:off x="1066800" y="304801"/>
            <a:ext cx="7241541" cy="33528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1"/>
            <a:ext cx="8229600" cy="5897564"/>
          </a:xfrm>
        </p:spPr>
        <p:txBody>
          <a:bodyPr/>
          <a:lstStyle/>
          <a:p>
            <a:pPr algn="r" rtl="1">
              <a:buNone/>
            </a:pPr>
            <a:r>
              <a:rPr lang="fa-IR" dirty="0" smtClean="0">
                <a:latin typeface="Irannastaliq" pitchFamily="2" charset="0"/>
                <a:cs typeface="Irannastaliq" pitchFamily="2" charset="0"/>
              </a:rPr>
              <a:t>خوب  ، راست می گویم دیگر، نه؟</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پدرم می گوید</a:t>
            </a:r>
            <a:r>
              <a:rPr lang="fa-IR" dirty="0" smtClean="0">
                <a:latin typeface="Irannastaliq" pitchFamily="2" charset="0"/>
                <a:cs typeface="Irannastaliq" pitchFamily="2" charset="0"/>
                <a:sym typeface="Wingdings" pitchFamily="2" charset="2"/>
              </a:rPr>
              <a:t> :(( قلب، مهمان خانه نیست که آدم ها بیایند، دو سه ساعت یا دو سه </a:t>
            </a:r>
          </a:p>
          <a:p>
            <a:pPr algn="r" rtl="1">
              <a:buNone/>
            </a:pPr>
            <a:endParaRPr lang="fa-IR" dirty="0" smtClean="0">
              <a:latin typeface="Irannastaliq" pitchFamily="2" charset="0"/>
              <a:cs typeface="Irannastaliq" pitchFamily="2" charset="0"/>
              <a:sym typeface="Wingdings" pitchFamily="2" charset="2"/>
            </a:endParaRPr>
          </a:p>
          <a:p>
            <a:pPr algn="r" rtl="1">
              <a:buNone/>
            </a:pPr>
            <a:r>
              <a:rPr lang="fa-IR" dirty="0" smtClean="0">
                <a:latin typeface="Irannastaliq" pitchFamily="2" charset="0"/>
                <a:cs typeface="Irannastaliq" pitchFamily="2" charset="0"/>
                <a:sym typeface="Wingdings" pitchFamily="2" charset="2"/>
              </a:rPr>
              <a:t>روز توی آن بمانند و بعد بروند. قلب ، خانه ی  گنجشک نیست که بهار ساخته شود و</a:t>
            </a:r>
          </a:p>
          <a:p>
            <a:pPr algn="r" rtl="1">
              <a:buNone/>
            </a:pPr>
            <a:endParaRPr lang="fa-IR" dirty="0" smtClean="0">
              <a:latin typeface="Irannastaliq" pitchFamily="2" charset="0"/>
              <a:cs typeface="Irannastaliq" pitchFamily="2" charset="0"/>
              <a:sym typeface="Wingdings" pitchFamily="2" charset="2"/>
            </a:endParaRPr>
          </a:p>
          <a:p>
            <a:pPr algn="r" rtl="1">
              <a:buNone/>
            </a:pPr>
            <a:r>
              <a:rPr lang="fa-IR" dirty="0" smtClean="0">
                <a:latin typeface="Irannastaliq" pitchFamily="2" charset="0"/>
                <a:cs typeface="Irannastaliq" pitchFamily="2" charset="0"/>
                <a:sym typeface="Wingdings" pitchFamily="2" charset="2"/>
              </a:rPr>
              <a:t>در پاییز، بادآن را با خودش ببرد...)).</a:t>
            </a:r>
          </a:p>
          <a:p>
            <a:pPr algn="r" rtl="1">
              <a:buNone/>
            </a:pPr>
            <a:endParaRPr lang="fa-IR" dirty="0" smtClean="0">
              <a:latin typeface="Irannastaliq" pitchFamily="2" charset="0"/>
              <a:cs typeface="Irannastaliq" pitchFamily="2" charset="0"/>
              <a:sym typeface="Wingdings" pitchFamily="2" charset="2"/>
            </a:endParaRPr>
          </a:p>
          <a:p>
            <a:pPr algn="r" rtl="1">
              <a:buNone/>
            </a:pPr>
            <a:r>
              <a:rPr lang="fa-IR" dirty="0" smtClean="0">
                <a:latin typeface="Irannastaliq" pitchFamily="2" charset="0"/>
                <a:cs typeface="Irannastaliq" pitchFamily="2" charset="0"/>
                <a:sym typeface="Wingdings" pitchFamily="2" charset="2"/>
              </a:rPr>
              <a:t>قلب ، راستش  ، نمی دانم چیست اما این را می دانم که فقط  جای آدم های خیلی</a:t>
            </a:r>
            <a:endParaRPr lang="fa-IR" dirty="0" smtClean="0">
              <a:latin typeface="Irannastaliq" pitchFamily="2" charset="0"/>
              <a:cs typeface="Irannastaliq" pitchFamily="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77000"/>
          </a:xfrm>
        </p:spPr>
        <p:txBody>
          <a:bodyPr>
            <a:normAutofit/>
          </a:bodyPr>
          <a:lstStyle/>
          <a:p>
            <a:pPr algn="r" rtl="1">
              <a:buNone/>
            </a:pPr>
            <a:r>
              <a:rPr lang="fa-IR" dirty="0" smtClean="0">
                <a:latin typeface="Irannastaliq" pitchFamily="2" charset="0"/>
                <a:cs typeface="Irannastaliq" pitchFamily="2" charset="0"/>
              </a:rPr>
              <a:t>خیلی خوب است _ برای همیشه _ ... </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خوب ... بعد از مدت ها که فکر  کردم، تصمیم گرفتم قلبم را بدهم به مادرم؛ تمام قلبم</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را، تمام  تمامش  را بدهم به  مادرم ؛ و این کار را هم کردم... </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اما...</a:t>
            </a:r>
            <a:endParaRPr lang="fa-IR" dirty="0">
              <a:latin typeface="Irannastaliq" pitchFamily="2" charset="0"/>
              <a:cs typeface="Irannastaliq" pitchFamily="2" charset="0"/>
            </a:endParaRP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اما  وقتی به قلبم نگاه کردم ، دیدم با اینکه مادر خوبم توی قلبم جا گرفته ، خیلی هم راحت</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است ، باز هم نصف قلبم خالی مانده ...</a:t>
            </a:r>
          </a:p>
        </p:txBody>
      </p:sp>
    </p:spTree>
  </p:cSld>
  <p:clrMapOvr>
    <a:masterClrMapping/>
  </p:clrMapOvr>
  <p:transition spd="slow">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i6d7En_535[1].jpg"/>
          <p:cNvPicPr>
            <a:picLocks noGrp="1" noChangeAspect="1"/>
          </p:cNvPicPr>
          <p:nvPr>
            <p:ph idx="1"/>
          </p:nvPr>
        </p:nvPicPr>
        <p:blipFill>
          <a:blip r:embed="rId2" cstate="print"/>
          <a:stretch>
            <a:fillRect/>
          </a:stretch>
        </p:blipFill>
        <p:spPr>
          <a:xfrm>
            <a:off x="1447800" y="152400"/>
            <a:ext cx="6629400" cy="5181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629400"/>
          </a:xfrm>
        </p:spPr>
        <p:txBody>
          <a:bodyPr/>
          <a:lstStyle/>
          <a:p>
            <a:pPr algn="r" rtl="1">
              <a:buNone/>
            </a:pPr>
            <a:r>
              <a:rPr lang="fa-IR" dirty="0" smtClean="0">
                <a:latin typeface="IranNastaliq" pitchFamily="2" charset="0"/>
                <a:cs typeface="IranNastaliq" pitchFamily="2" charset="0"/>
              </a:rPr>
              <a:t>خوب  معلوم است . من از اول هم باید عقلم می رسید و قلبم را به دو تاشان </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می دادم ؛ به پدرم و به مادرم پس همین کار را کردم . </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بعدش  ، می دانید چطور شد؟ بله ، درست است . نگاه کردم و دیدم که باز هم ، توی </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قلبم مقداری جای خالی مانده...</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فورا تصمیم گرفتم آن گوشه خالی قلبم را بدهم به چند نفر که خیلی دوستشان داشتم و این</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کار را هم کردم  : برادر بزرگم ، خواهر کوچکم ، پدر بزرگم، یک دایی مهربان و عموی</a:t>
            </a:r>
          </a:p>
          <a:p>
            <a:pPr algn="r" rtl="1">
              <a:buNone/>
            </a:pPr>
            <a:endParaRPr lang="fa-IR" dirty="0" smtClean="0">
              <a:latin typeface="IranNastaliq" pitchFamily="2" charset="0"/>
              <a:cs typeface="IranNastaliq" pitchFamily="2" charset="0"/>
            </a:endParaRPr>
          </a:p>
          <a:p>
            <a:pPr algn="r" rtl="1">
              <a:buNone/>
            </a:pPr>
            <a:endParaRPr lang="fa-IR" dirty="0" smtClean="0">
              <a:latin typeface="IranNastaliq" pitchFamily="2" charset="0"/>
              <a:cs typeface="IranNastaliq" pitchFamily="2" charset="0"/>
            </a:endParaRPr>
          </a:p>
        </p:txBody>
      </p:sp>
    </p:spTree>
  </p:cSld>
  <p:clrMapOvr>
    <a:masterClrMapping/>
  </p:clrMapOvr>
  <p:transition spd="slow">
    <p:pull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629400"/>
          </a:xfrm>
        </p:spPr>
        <p:txBody>
          <a:bodyPr/>
          <a:lstStyle/>
          <a:p>
            <a:pPr algn="r" rtl="1">
              <a:buNone/>
            </a:pPr>
            <a:r>
              <a:rPr lang="fa-IR" dirty="0" smtClean="0">
                <a:latin typeface="IranNastaliq" pitchFamily="2" charset="0"/>
                <a:cs typeface="IranNastaliq" pitchFamily="2" charset="0"/>
              </a:rPr>
              <a:t>خوش اخلاقم را هم توی قلبم جا  دادم ....</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فکر کردم حالا  دیگر توی قلبم حسابی شلوغ شده ... این همه آدم ، توی این  قلب </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به این کوچکی، مگر می شود؟</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اما وقتی نگاه کردم خدا جان  !می دانید  چی دیدم ؟</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دیدم که همه این آدم ها ، درست توی  نصف قلبم جا گرفته اند  ؛ درست نصف</a:t>
            </a:r>
          </a:p>
          <a:p>
            <a:pPr algn="r" rtl="1">
              <a:buNone/>
            </a:pPr>
            <a:endParaRPr lang="fa-IR" dirty="0" smtClean="0">
              <a:latin typeface="IranNastaliq" pitchFamily="2" charset="0"/>
              <a:cs typeface="IranNastaliq" pitchFamily="2" charset="0"/>
            </a:endParaRPr>
          </a:p>
          <a:p>
            <a:pPr algn="r" rtl="1">
              <a:buNone/>
            </a:pPr>
            <a:r>
              <a:rPr lang="fa-IR" dirty="0" smtClean="0">
                <a:latin typeface="IranNastaliq" pitchFamily="2" charset="0"/>
                <a:cs typeface="IranNastaliq" pitchFamily="2" charset="0"/>
              </a:rPr>
              <a:t>_ با اینکه خیلی راحت هم ولو شده بودند و می گفتند و می خندیدند ، و هیچ گله ای هم از</a:t>
            </a:r>
          </a:p>
          <a:p>
            <a:pPr algn="r" rtl="1">
              <a:buNone/>
            </a:pPr>
            <a:endParaRPr lang="fa-IR" dirty="0" smtClean="0">
              <a:latin typeface="IranNastaliq" pitchFamily="2" charset="0"/>
              <a:cs typeface="IranNastaliq" pitchFamily="2" charset="0"/>
            </a:endParaRPr>
          </a:p>
          <a:p>
            <a:pPr algn="r" rtl="1">
              <a:buNone/>
            </a:pPr>
            <a:endParaRPr lang="fa-IR" dirty="0" smtClean="0">
              <a:latin typeface="IranNastaliq" pitchFamily="2" charset="0"/>
              <a:cs typeface="IranNastaliq" pitchFamily="2" charset="0"/>
            </a:endParaRPr>
          </a:p>
        </p:txBody>
      </p:sp>
    </p:spTree>
  </p:cSld>
  <p:clrMapOvr>
    <a:masterClrMapping/>
  </p:clrMapOvr>
  <p:transition spd="slow">
    <p:push di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456</TotalTime>
  <Words>1661</Words>
  <Application>Microsoft Office PowerPoint</Application>
  <PresentationFormat>On-screen Show (4:3)</PresentationFormat>
  <Paragraphs>187</Paragraphs>
  <Slides>23</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Arial</vt:lpstr>
      <vt:lpstr>Calibri</vt:lpstr>
      <vt:lpstr>Franklin Gothic Book</vt:lpstr>
      <vt:lpstr>IranNastaliq</vt:lpstr>
      <vt:lpstr>IranNastaliq</vt:lpstr>
      <vt:lpstr>Perpetua</vt:lpstr>
      <vt:lpstr>Tahoma</vt:lpstr>
      <vt:lpstr>Times New Roman</vt:lpstr>
      <vt:lpstr>Wingdings</vt:lpstr>
      <vt:lpstr>Office Theme</vt:lpstr>
      <vt:lpstr>Custom Design</vt:lpstr>
      <vt:lpstr>این زندگی  ، حلال کسانی که  همچو سرو                                                                                              آزاد زیست کرده و آزاد می روند                                   گلشن آزادی </vt:lpstr>
      <vt:lpstr>به نام خدا</vt:lpstr>
      <vt:lpstr>PowerPoint Presentation</vt:lpstr>
      <vt:lpstr>به کسی بدهم که  خیلی خیلی دوستش دارم... یا ... نمی دانم...کسی که خیلی خوب    است ؛کسی که واقعا حقش است توی قلب خیلی کوچولو و خیلی تمیز من خانه داشته   باشد.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فعالیت های نوشتاری و کار گروهی</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sony</dc:creator>
  <cp:lastModifiedBy>khajavi</cp:lastModifiedBy>
  <cp:revision>48</cp:revision>
  <dcterms:created xsi:type="dcterms:W3CDTF">2014-10-15T15:37:31Z</dcterms:created>
  <dcterms:modified xsi:type="dcterms:W3CDTF">2014-11-29T15:36:07Z</dcterms:modified>
</cp:coreProperties>
</file>